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8.xml" ContentType="application/vnd.openxmlformats-officedocument.presentationml.notesSlide+xml"/>
  <Override PartName="/ppt/notesSlides/_rels/notesSlide8.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1.jpeg" ContentType="image/jpeg"/>
  <Override PartName="/ppt/media/image3.png" ContentType="image/png"/>
  <Override PartName="/ppt/media/image2.png" ContentType="image/png"/>
  <Override PartName="/ppt/media/image4.png" ContentType="image/png"/>
  <Override PartName="/ppt/media/image7.gif" ContentType="image/gif"/>
  <Override PartName="/ppt/media/image5.png" ContentType="image/png"/>
  <Override PartName="/ppt/media/image6.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0080625" cy="567055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buNone/>
            </a:pPr>
            <a:r>
              <a:rPr b="0" lang="en-US" sz="4400" spc="-1" strike="noStrike">
                <a:latin typeface="Arial"/>
              </a:rPr>
              <a:t>Click to move the slide</a:t>
            </a:r>
            <a:endParaRPr b="0" lang="en-US" sz="4400" spc="-1" strike="noStrike">
              <a:latin typeface="Arial"/>
            </a:endParaRPr>
          </a:p>
        </p:txBody>
      </p:sp>
      <p:sp>
        <p:nvSpPr>
          <p:cNvPr id="88"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89"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90" name="PlaceHolder 4"/>
          <p:cNvSpPr>
            <a:spLocks noGrp="1"/>
          </p:cNvSpPr>
          <p:nvPr>
            <p:ph type="dt" idx="7"/>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91" name="PlaceHolder 5"/>
          <p:cNvSpPr>
            <a:spLocks noGrp="1"/>
          </p:cNvSpPr>
          <p:nvPr>
            <p:ph type="ftr" idx="8"/>
          </p:nvPr>
        </p:nvSpPr>
        <p:spPr>
          <a:xfrm>
            <a:off x="0" y="9555480"/>
            <a:ext cx="3372840" cy="50256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92" name="PlaceHolder 6"/>
          <p:cNvSpPr>
            <a:spLocks noGrp="1"/>
          </p:cNvSpPr>
          <p:nvPr>
            <p:ph type="sldNum" idx="9"/>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16AA1EED-6EBA-40E1-8181-F941727C1530}"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sldImg"/>
          </p:nvPr>
        </p:nvSpPr>
        <p:spPr>
          <a:xfrm>
            <a:off x="1318320" y="754920"/>
            <a:ext cx="5133600" cy="3769200"/>
          </a:xfrm>
          <a:prstGeom prst="rect">
            <a:avLst/>
          </a:prstGeom>
          <a:ln w="0">
            <a:noFill/>
          </a:ln>
        </p:spPr>
      </p:sp>
      <p:sp>
        <p:nvSpPr>
          <p:cNvPr id="156" name="PlaceHolder 2"/>
          <p:cNvSpPr>
            <a:spLocks noGrp="1"/>
          </p:cNvSpPr>
          <p:nvPr>
            <p:ph type="body"/>
          </p:nvPr>
        </p:nvSpPr>
        <p:spPr>
          <a:xfrm>
            <a:off x="776160" y="4777200"/>
            <a:ext cx="6217920" cy="4524120"/>
          </a:xfrm>
          <a:prstGeom prst="rect">
            <a:avLst/>
          </a:prstGeom>
          <a:noFill/>
          <a:ln w="0">
            <a:noFill/>
          </a:ln>
        </p:spPr>
        <p:txBody>
          <a:bodyPr lIns="94320" rIns="94320" tIns="47160" bIns="47160" anchor="t">
            <a:noAutofit/>
          </a:bodyPr>
          <a:p>
            <a:endParaRPr b="0" lang="en-US" sz="2000" spc="-1" strike="noStrike">
              <a:latin typeface="Arial"/>
            </a:endParaRPr>
          </a:p>
        </p:txBody>
      </p:sp>
      <p:sp>
        <p:nvSpPr>
          <p:cNvPr id="157" name="PlaceHolder 3"/>
          <p:cNvSpPr>
            <a:spLocks noGrp="1"/>
          </p:cNvSpPr>
          <p:nvPr>
            <p:ph type="sldNum" idx="10"/>
          </p:nvPr>
        </p:nvSpPr>
        <p:spPr>
          <a:xfrm>
            <a:off x="4402080" y="9552960"/>
            <a:ext cx="3366720" cy="501840"/>
          </a:xfrm>
          <a:prstGeom prst="rect">
            <a:avLst/>
          </a:prstGeom>
          <a:noFill/>
          <a:ln w="0">
            <a:noFill/>
          </a:ln>
        </p:spPr>
        <p:txBody>
          <a:bodyPr numCol="1" spcCol="0" lIns="94320" rIns="94320" tIns="47160" bIns="47160" anchor="b">
            <a:noAutofit/>
          </a:bodyPr>
          <a:lstStyle>
            <a:lvl1pPr algn="r">
              <a:lnSpc>
                <a:spcPct val="100000"/>
              </a:lnSpc>
              <a:buNone/>
              <a:defRPr b="0" lang="en-US" sz="1200" spc="-1" strike="noStrike">
                <a:latin typeface="Calibri"/>
              </a:defRPr>
            </a:lvl1pPr>
          </a:lstStyle>
          <a:p>
            <a:pPr algn="r">
              <a:lnSpc>
                <a:spcPct val="100000"/>
              </a:lnSpc>
              <a:buNone/>
            </a:pPr>
            <a:fld id="{57FA78C3-D255-4F58-8DC1-4F9C26FD0ACD}" type="slidenum">
              <a:rPr b="0" lang="en-US" sz="1200" spc="-1" strike="noStrike">
                <a:latin typeface="Calibri"/>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1024EEA3-A975-46BC-815A-6EDF02E1CC6C}" type="slidenum">
              <a:t>&lt;#&gt;</a:t>
            </a:fld>
          </a:p>
        </p:txBody>
      </p:sp>
      <p:sp>
        <p:nvSpPr>
          <p:cNvPr id="4" name="PlaceHolder 3"/>
          <p:cNvSpPr>
            <a:spLocks noGrp="1"/>
          </p:cNvSpPr>
          <p:nvPr>
            <p:ph type="dt" idx="3"/>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7"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endParaRPr b="0" lang="en-US" sz="3200" spc="-1" strike="noStrike">
              <a:latin typeface="Arial"/>
            </a:endParaRPr>
          </a:p>
        </p:txBody>
      </p:sp>
      <p:sp>
        <p:nvSpPr>
          <p:cNvPr id="28"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C323507-8338-4DEE-9D48-17D9E69677FA}"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0"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31"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32"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33"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03947A9F-A0EE-40E4-AE6A-7DF158BEA44F}" type="slidenum">
              <a:t>&lt;#&gt;</a:t>
            </a:fld>
          </a:p>
        </p:txBody>
      </p:sp>
      <p:sp>
        <p:nvSpPr>
          <p:cNvPr id="9" name="PlaceHolder 8"/>
          <p:cNvSpPr>
            <a:spLocks noGrp="1"/>
          </p:cNvSpPr>
          <p:nvPr>
            <p:ph type="dt" idx="3"/>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5" name="PlaceHolder 2"/>
          <p:cNvSpPr>
            <a:spLocks noGrp="1"/>
          </p:cNvSpPr>
          <p:nvPr>
            <p:ph/>
          </p:nvPr>
        </p:nvSpPr>
        <p:spPr>
          <a:xfrm>
            <a:off x="504000" y="132660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36" name="PlaceHolder 3"/>
          <p:cNvSpPr>
            <a:spLocks noGrp="1"/>
          </p:cNvSpPr>
          <p:nvPr>
            <p:ph/>
          </p:nvPr>
        </p:nvSpPr>
        <p:spPr>
          <a:xfrm>
            <a:off x="3571560" y="132660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37" name="PlaceHolder 4"/>
          <p:cNvSpPr>
            <a:spLocks noGrp="1"/>
          </p:cNvSpPr>
          <p:nvPr>
            <p:ph/>
          </p:nvPr>
        </p:nvSpPr>
        <p:spPr>
          <a:xfrm>
            <a:off x="6639120" y="132660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38" name="PlaceHolder 5"/>
          <p:cNvSpPr>
            <a:spLocks noGrp="1"/>
          </p:cNvSpPr>
          <p:nvPr>
            <p:ph/>
          </p:nvPr>
        </p:nvSpPr>
        <p:spPr>
          <a:xfrm>
            <a:off x="504000" y="304452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39" name="PlaceHolder 6"/>
          <p:cNvSpPr>
            <a:spLocks noGrp="1"/>
          </p:cNvSpPr>
          <p:nvPr>
            <p:ph/>
          </p:nvPr>
        </p:nvSpPr>
        <p:spPr>
          <a:xfrm>
            <a:off x="3571560" y="304452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40" name="PlaceHolder 7"/>
          <p:cNvSpPr>
            <a:spLocks noGrp="1"/>
          </p:cNvSpPr>
          <p:nvPr>
            <p:ph/>
          </p:nvPr>
        </p:nvSpPr>
        <p:spPr>
          <a:xfrm>
            <a:off x="6639120" y="304452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BEBD80C8-CA2D-477F-B767-D8FB9E3197FF}" type="slidenum">
              <a:t>&lt;#&gt;</a:t>
            </a:fld>
          </a:p>
        </p:txBody>
      </p:sp>
      <p:sp>
        <p:nvSpPr>
          <p:cNvPr id="11" name="PlaceHolder 10"/>
          <p:cNvSpPr>
            <a:spLocks noGrp="1"/>
          </p:cNvSpPr>
          <p:nvPr>
            <p:ph type="dt" idx="3"/>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D1FDB42C-34F6-4681-8EB9-9F16A94C8015}" type="slidenum">
              <a:t>&lt;#&gt;</a:t>
            </a:fld>
          </a:p>
        </p:txBody>
      </p:sp>
      <p:sp>
        <p:nvSpPr>
          <p:cNvPr id="4" name="PlaceHolder 3"/>
          <p:cNvSpPr>
            <a:spLocks noGrp="1"/>
          </p:cNvSpPr>
          <p:nvPr>
            <p:ph type="dt" idx="6"/>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2" name="PlaceHolder 2"/>
          <p:cNvSpPr>
            <a:spLocks noGrp="1"/>
          </p:cNvSpPr>
          <p:nvPr>
            <p:ph type="subTitle"/>
          </p:nvPr>
        </p:nvSpPr>
        <p:spPr>
          <a:xfrm>
            <a:off x="504000" y="1326600"/>
            <a:ext cx="9072000" cy="32886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DA072CF-9627-43F4-9C72-46337C8F454D}"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4"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D5168E30-D257-4722-8D35-DC39F2D7D6D4}"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6"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endParaRPr b="0" lang="en-US" sz="3200" spc="-1" strike="noStrike">
              <a:latin typeface="Arial"/>
            </a:endParaRPr>
          </a:p>
        </p:txBody>
      </p:sp>
      <p:sp>
        <p:nvSpPr>
          <p:cNvPr id="57"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5E0A740-6F98-4C85-A0BD-B12C71389670}"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BEDF9A19-2473-46EC-A121-A692909D16F3}"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504000" y="226080"/>
            <a:ext cx="9072000" cy="43884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AA78F5DC-4ACC-44EE-846B-B4A858092435}"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1"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2"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endParaRPr b="0" lang="en-US" sz="3200" spc="-1" strike="noStrike">
              <a:latin typeface="Arial"/>
            </a:endParaRPr>
          </a:p>
        </p:txBody>
      </p:sp>
      <p:sp>
        <p:nvSpPr>
          <p:cNvPr id="63"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86D234B-6E70-4B47-A428-2142C5FBA2C5}"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 name="PlaceHolder 2"/>
          <p:cNvSpPr>
            <a:spLocks noGrp="1"/>
          </p:cNvSpPr>
          <p:nvPr>
            <p:ph type="subTitle"/>
          </p:nvPr>
        </p:nvSpPr>
        <p:spPr>
          <a:xfrm>
            <a:off x="504000" y="1326600"/>
            <a:ext cx="9072000" cy="32886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E1112A5-47FA-45AB-9C9F-3FF646FEF2AB}"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5"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endParaRPr b="0" lang="en-US" sz="3200" spc="-1" strike="noStrike">
              <a:latin typeface="Arial"/>
            </a:endParaRPr>
          </a:p>
        </p:txBody>
      </p:sp>
      <p:sp>
        <p:nvSpPr>
          <p:cNvPr id="66"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7"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92DCAC5-899B-40E7-988E-E886CAB8EC30}"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9"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70"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71"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2BF742B-CD01-4862-BE3F-1B4944330128}"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3"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endParaRPr b="0" lang="en-US" sz="3200" spc="-1" strike="noStrike">
              <a:latin typeface="Arial"/>
            </a:endParaRPr>
          </a:p>
        </p:txBody>
      </p:sp>
      <p:sp>
        <p:nvSpPr>
          <p:cNvPr id="74"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C5E0A757-0D72-4582-ACAB-CFDB8DD3A337}"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6"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77"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78"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79"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8F822864-C4C9-4AC0-AC65-B97F2E91C275}" type="slidenum">
              <a:t>&lt;#&gt;</a:t>
            </a:fld>
          </a:p>
        </p:txBody>
      </p:sp>
      <p:sp>
        <p:nvSpPr>
          <p:cNvPr id="9" name="PlaceHolder 8"/>
          <p:cNvSpPr>
            <a:spLocks noGrp="1"/>
          </p:cNvSpPr>
          <p:nvPr>
            <p:ph type="dt" idx="6"/>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1" name="PlaceHolder 2"/>
          <p:cNvSpPr>
            <a:spLocks noGrp="1"/>
          </p:cNvSpPr>
          <p:nvPr>
            <p:ph/>
          </p:nvPr>
        </p:nvSpPr>
        <p:spPr>
          <a:xfrm>
            <a:off x="504000" y="132660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82" name="PlaceHolder 3"/>
          <p:cNvSpPr>
            <a:spLocks noGrp="1"/>
          </p:cNvSpPr>
          <p:nvPr>
            <p:ph/>
          </p:nvPr>
        </p:nvSpPr>
        <p:spPr>
          <a:xfrm>
            <a:off x="3571560" y="132660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83" name="PlaceHolder 4"/>
          <p:cNvSpPr>
            <a:spLocks noGrp="1"/>
          </p:cNvSpPr>
          <p:nvPr>
            <p:ph/>
          </p:nvPr>
        </p:nvSpPr>
        <p:spPr>
          <a:xfrm>
            <a:off x="6639120" y="132660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84" name="PlaceHolder 5"/>
          <p:cNvSpPr>
            <a:spLocks noGrp="1"/>
          </p:cNvSpPr>
          <p:nvPr>
            <p:ph/>
          </p:nvPr>
        </p:nvSpPr>
        <p:spPr>
          <a:xfrm>
            <a:off x="504000" y="304452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85" name="PlaceHolder 6"/>
          <p:cNvSpPr>
            <a:spLocks noGrp="1"/>
          </p:cNvSpPr>
          <p:nvPr>
            <p:ph/>
          </p:nvPr>
        </p:nvSpPr>
        <p:spPr>
          <a:xfrm>
            <a:off x="3571560" y="304452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86" name="PlaceHolder 7"/>
          <p:cNvSpPr>
            <a:spLocks noGrp="1"/>
          </p:cNvSpPr>
          <p:nvPr>
            <p:ph/>
          </p:nvPr>
        </p:nvSpPr>
        <p:spPr>
          <a:xfrm>
            <a:off x="6639120" y="304452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16FFFFA1-CEB3-472C-8A26-6C67217277D3}" type="slidenum">
              <a:t>&lt;#&gt;</a:t>
            </a:fld>
          </a:p>
        </p:txBody>
      </p:sp>
      <p:sp>
        <p:nvSpPr>
          <p:cNvPr id="11" name="PlaceHolder 10"/>
          <p:cNvSpPr>
            <a:spLocks noGrp="1"/>
          </p:cNvSpPr>
          <p:nvPr>
            <p:ph type="dt" idx="6"/>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172897D4-A747-4C82-B3F9-65B9463A919A}"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endParaRPr b="0" lang="en-US" sz="3200" spc="-1" strike="noStrike">
              <a:latin typeface="Arial"/>
            </a:endParaRPr>
          </a:p>
        </p:txBody>
      </p:sp>
      <p:sp>
        <p:nvSpPr>
          <p:cNvPr id="11"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01D092E-AE78-4AD1-828A-D9B14A043F04}"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C4DC571A-629E-40F7-9F5D-1269015B4ABE}"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2000" cy="43884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C42D178-225E-4362-B3AF-D21BF93B6FF6}"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5"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16"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endParaRPr b="0" lang="en-US" sz="3200" spc="-1" strike="noStrike">
              <a:latin typeface="Arial"/>
            </a:endParaRPr>
          </a:p>
        </p:txBody>
      </p:sp>
      <p:sp>
        <p:nvSpPr>
          <p:cNvPr id="17"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ADBBB30-4E66-4EB1-9508-EA0EE1C1DD69}"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9"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endParaRPr b="0" lang="en-US" sz="3200" spc="-1" strike="noStrike">
              <a:latin typeface="Arial"/>
            </a:endParaRPr>
          </a:p>
        </p:txBody>
      </p:sp>
      <p:sp>
        <p:nvSpPr>
          <p:cNvPr id="20"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21"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F860F7DA-A84B-41FF-BA93-5139F44DB75F}"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3"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24"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25"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50F9BCC-35F4-48A1-AD37-59CD18997B6D}" type="slidenum">
              <a:t>&lt;#&gt;</a:t>
            </a:fld>
          </a:p>
        </p:txBody>
      </p:sp>
      <p:sp>
        <p:nvSpPr>
          <p:cNvPr id="8" name="PlaceHolder 7"/>
          <p:cNvSpPr>
            <a:spLocks noGrp="1"/>
          </p:cNvSpPr>
          <p:nvPr>
            <p:ph type="dt" idx="3"/>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ftr" idx="1"/>
          </p:nvPr>
        </p:nvSpPr>
        <p:spPr>
          <a:xfrm>
            <a:off x="3447360" y="5165280"/>
            <a:ext cx="3192480" cy="388080"/>
          </a:xfrm>
          <a:prstGeom prst="rect">
            <a:avLst/>
          </a:prstGeom>
          <a:noFill/>
          <a:ln w="0">
            <a:noFill/>
          </a:ln>
        </p:spPr>
        <p:txBody>
          <a:bodyPr lIns="0" rIns="0" tIns="0" bIns="0" anchor="t">
            <a:noAutofit/>
          </a:bodyPr>
          <a:lstStyle>
            <a:lvl1pPr algn="ctr">
              <a:lnSpc>
                <a:spcPct val="100000"/>
              </a:lnSpc>
              <a:buNone/>
              <a:defRPr b="0" lang="en-US" sz="1400" spc="-1" strike="noStrike">
                <a:latin typeface="Times New Roman"/>
              </a:defRPr>
            </a:lvl1pPr>
          </a:lstStyle>
          <a:p>
            <a:pPr algn="ctr">
              <a:lnSpc>
                <a:spcPct val="100000"/>
              </a:lnSpc>
              <a:buNone/>
            </a:pPr>
            <a:r>
              <a:rPr b="0" lang="en-US" sz="1400" spc="-1" strike="noStrike">
                <a:latin typeface="Times New Roman"/>
              </a:rPr>
              <a:t>&lt;footer&gt;</a:t>
            </a:r>
            <a:endParaRPr b="0" lang="en-US" sz="1400" spc="-1" strike="noStrike">
              <a:latin typeface="Times New Roman"/>
            </a:endParaRPr>
          </a:p>
        </p:txBody>
      </p:sp>
      <p:sp>
        <p:nvSpPr>
          <p:cNvPr id="1" name="PlaceHolder 2"/>
          <p:cNvSpPr>
            <a:spLocks noGrp="1"/>
          </p:cNvSpPr>
          <p:nvPr>
            <p:ph type="sldNum" idx="2"/>
          </p:nvPr>
        </p:nvSpPr>
        <p:spPr>
          <a:xfrm>
            <a:off x="7227360" y="5165280"/>
            <a:ext cx="2345760" cy="388080"/>
          </a:xfrm>
          <a:prstGeom prst="rect">
            <a:avLst/>
          </a:prstGeom>
          <a:noFill/>
          <a:ln w="0">
            <a:noFill/>
          </a:ln>
        </p:spPr>
        <p:txBody>
          <a:bodyPr lIns="0" rIns="0" tIns="0" bIns="0" anchor="t">
            <a:noAutofit/>
          </a:bodyPr>
          <a:lstStyle>
            <a:lvl1pPr algn="r">
              <a:lnSpc>
                <a:spcPct val="100000"/>
              </a:lnSpc>
              <a:buNone/>
              <a:defRPr b="0" lang="en-US" sz="1400" spc="-1" strike="noStrike">
                <a:latin typeface="Times New Roman"/>
              </a:defRPr>
            </a:lvl1pPr>
          </a:lstStyle>
          <a:p>
            <a:pPr algn="r">
              <a:lnSpc>
                <a:spcPct val="100000"/>
              </a:lnSpc>
              <a:buNone/>
            </a:pPr>
            <a:fld id="{64089FE6-4676-43EE-859F-650761A8CF13}" type="slidenum">
              <a:rPr b="0" lang="en-US" sz="1400" spc="-1" strike="noStrike">
                <a:latin typeface="Times New Roman"/>
              </a:rPr>
              <a:t>&lt;number&gt;</a:t>
            </a:fld>
            <a:endParaRPr b="0" lang="en-US" sz="1400" spc="-1" strike="noStrike">
              <a:latin typeface="Times New Roman"/>
            </a:endParaRPr>
          </a:p>
        </p:txBody>
      </p:sp>
      <p:sp>
        <p:nvSpPr>
          <p:cNvPr id="2" name="PlaceHolder 3"/>
          <p:cNvSpPr>
            <a:spLocks noGrp="1"/>
          </p:cNvSpPr>
          <p:nvPr>
            <p:ph type="dt" idx="3"/>
          </p:nvPr>
        </p:nvSpPr>
        <p:spPr>
          <a:xfrm>
            <a:off x="504000" y="5165280"/>
            <a:ext cx="2345760" cy="388080"/>
          </a:xfrm>
          <a:prstGeom prst="rect">
            <a:avLst/>
          </a:prstGeom>
          <a:noFill/>
          <a:ln w="0">
            <a:noFill/>
          </a:ln>
        </p:spPr>
        <p:txBody>
          <a:bodyPr lIns="0" rIns="0" tIns="0" bIns="0"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3" name="PlaceHolder 4"/>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4"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1" name="Freeform 6"/>
          <p:cNvSpPr/>
          <p:nvPr/>
        </p:nvSpPr>
        <p:spPr>
          <a:xfrm>
            <a:off x="-10080" y="-6480"/>
            <a:ext cx="10100160" cy="85968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sp>
      <p:sp>
        <p:nvSpPr>
          <p:cNvPr id="42" name="Freeform 7"/>
          <p:cNvSpPr/>
          <p:nvPr/>
        </p:nvSpPr>
        <p:spPr>
          <a:xfrm>
            <a:off x="4830120" y="-6480"/>
            <a:ext cx="5248800" cy="5263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sp>
      <p:grpSp>
        <p:nvGrpSpPr>
          <p:cNvPr id="43" name="Group 1"/>
          <p:cNvGrpSpPr/>
          <p:nvPr/>
        </p:nvGrpSpPr>
        <p:grpSpPr>
          <a:xfrm>
            <a:off x="-31680" y="-13320"/>
            <a:ext cx="10126440" cy="896760"/>
            <a:chOff x="-31680" y="-13320"/>
            <a:chExt cx="10126440" cy="896760"/>
          </a:xfrm>
        </p:grpSpPr>
        <p:sp>
          <p:nvSpPr>
            <p:cNvPr id="44" name="Freeform 11"/>
            <p:cNvSpPr/>
            <p:nvPr/>
          </p:nvSpPr>
          <p:spPr>
            <a:xfrm rot="21476400">
              <a:off x="-25200" y="167760"/>
              <a:ext cx="10095120" cy="53424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sp>
        <p:sp>
          <p:nvSpPr>
            <p:cNvPr id="45" name="Freeform 12"/>
            <p:cNvSpPr/>
            <p:nvPr/>
          </p:nvSpPr>
          <p:spPr>
            <a:xfrm rot="21477600">
              <a:off x="-18720" y="228240"/>
              <a:ext cx="10109160" cy="43632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sp>
      </p:grpSp>
      <p:sp>
        <p:nvSpPr>
          <p:cNvPr id="46" name="PlaceHolder 1"/>
          <p:cNvSpPr>
            <a:spLocks noGrp="1"/>
          </p:cNvSpPr>
          <p:nvPr>
            <p:ph type="ftr" idx="4"/>
          </p:nvPr>
        </p:nvSpPr>
        <p:spPr>
          <a:xfrm>
            <a:off x="2939760" y="5256000"/>
            <a:ext cx="3694680" cy="300600"/>
          </a:xfrm>
          <a:prstGeom prst="rect">
            <a:avLst/>
          </a:prstGeom>
          <a:noFill/>
          <a:ln w="0">
            <a:noFill/>
          </a:ln>
        </p:spPr>
        <p:txBody>
          <a:bodyPr lIns="0" rIns="0" tIns="0" bIns="0" anchor="b">
            <a:noAutofit/>
          </a:bodyPr>
          <a:lstStyle>
            <a:lvl1pPr algn="ctr">
              <a:lnSpc>
                <a:spcPct val="100000"/>
              </a:lnSpc>
              <a:buNone/>
              <a:defRPr b="0" lang="en-US" sz="1400" spc="-1" strike="noStrike">
                <a:latin typeface="Times New Roman"/>
              </a:defRPr>
            </a:lvl1pPr>
          </a:lstStyle>
          <a:p>
            <a:pPr algn="ctr">
              <a:lnSpc>
                <a:spcPct val="100000"/>
              </a:lnSpc>
              <a:buNone/>
            </a:pPr>
            <a:r>
              <a:rPr b="0" lang="en-US" sz="1400" spc="-1" strike="noStrike">
                <a:latin typeface="Times New Roman"/>
              </a:rPr>
              <a:t>&lt;footer&gt;</a:t>
            </a:r>
            <a:endParaRPr b="0" lang="en-US" sz="1400" spc="-1" strike="noStrike">
              <a:latin typeface="Times New Roman"/>
            </a:endParaRPr>
          </a:p>
        </p:txBody>
      </p:sp>
      <p:sp>
        <p:nvSpPr>
          <p:cNvPr id="47" name="PlaceHolder 2"/>
          <p:cNvSpPr>
            <a:spLocks noGrp="1"/>
          </p:cNvSpPr>
          <p:nvPr>
            <p:ph type="sldNum" idx="5"/>
          </p:nvPr>
        </p:nvSpPr>
        <p:spPr>
          <a:xfrm>
            <a:off x="8736480" y="5256000"/>
            <a:ext cx="838800" cy="300600"/>
          </a:xfrm>
          <a:prstGeom prst="rect">
            <a:avLst/>
          </a:prstGeom>
          <a:noFill/>
          <a:ln w="0">
            <a:noFill/>
          </a:ln>
        </p:spPr>
        <p:txBody>
          <a:bodyPr numCol="1" spcCol="0" lIns="0" rIns="0" tIns="0" bIns="0" anchor="b">
            <a:noAutofit/>
          </a:bodyPr>
          <a:lstStyle>
            <a:lvl1pPr algn="r">
              <a:lnSpc>
                <a:spcPct val="100000"/>
              </a:lnSpc>
              <a:buNone/>
              <a:defRPr b="0" lang="en-US" sz="1200" spc="-1" strike="noStrike">
                <a:solidFill>
                  <a:srgbClr val="045c75"/>
                </a:solidFill>
                <a:latin typeface="Constantia"/>
              </a:defRPr>
            </a:lvl1pPr>
          </a:lstStyle>
          <a:p>
            <a:pPr algn="r">
              <a:lnSpc>
                <a:spcPct val="100000"/>
              </a:lnSpc>
              <a:buNone/>
            </a:pPr>
            <a:fld id="{D782A72E-A871-40C7-A23A-C4332D837905}" type="slidenum">
              <a:rPr b="0" lang="en-US" sz="1200" spc="-1" strike="noStrike">
                <a:solidFill>
                  <a:srgbClr val="045c75"/>
                </a:solidFill>
                <a:latin typeface="Constantia"/>
              </a:rPr>
              <a:t>&lt;number&gt;</a:t>
            </a:fld>
            <a:endParaRPr b="0" lang="en-US" sz="1200" spc="-1" strike="noStrike">
              <a:latin typeface="Times New Roman"/>
            </a:endParaRPr>
          </a:p>
        </p:txBody>
      </p:sp>
      <p:sp>
        <p:nvSpPr>
          <p:cNvPr id="48" name="PlaceHolder 3"/>
          <p:cNvSpPr>
            <a:spLocks noGrp="1"/>
          </p:cNvSpPr>
          <p:nvPr>
            <p:ph type="dt" idx="6"/>
          </p:nvPr>
        </p:nvSpPr>
        <p:spPr>
          <a:xfrm>
            <a:off x="504000" y="5256000"/>
            <a:ext cx="2350800" cy="30060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49" name="PlaceHolder 4"/>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50"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hyperlink" Target="https://www.remotehams.com/" TargetMode="External"/><Relationship Id="rId2" Type="http://schemas.openxmlformats.org/officeDocument/2006/relationships/hyperlink" Target="http://download.remotehams.com/" TargetMode="External"/><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hyperlink" Target="http://beta.remotehams.com/orb/RCForb_Server_Manual.pdf" TargetMode="External"/><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gif"/><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504000" y="226080"/>
            <a:ext cx="8640000" cy="1145520"/>
          </a:xfrm>
          <a:prstGeom prst="rect">
            <a:avLst/>
          </a:prstGeom>
          <a:noFill/>
          <a:ln w="0">
            <a:noFill/>
          </a:ln>
        </p:spPr>
        <p:txBody>
          <a:bodyPr lIns="0" rIns="0" tIns="0" bIns="0" anchor="ctr">
            <a:noAutofit/>
          </a:bodyPr>
          <a:p>
            <a:pPr algn="ctr">
              <a:lnSpc>
                <a:spcPct val="100000"/>
              </a:lnSpc>
              <a:buNone/>
            </a:pPr>
            <a:r>
              <a:rPr b="0" lang="en-US" sz="4800" spc="-1" strike="noStrike">
                <a:latin typeface="Arial"/>
              </a:rPr>
              <a:t> </a:t>
            </a:r>
            <a:r>
              <a:rPr b="0" lang="en-US" sz="4800" spc="-1" strike="noStrike">
                <a:latin typeface="Arial"/>
              </a:rPr>
              <a:t>Yaesu WIRES-X Demonstration</a:t>
            </a:r>
            <a:endParaRPr b="0" lang="en-US" sz="4800" spc="-1" strike="noStrike">
              <a:latin typeface="Arial"/>
            </a:endParaRPr>
          </a:p>
        </p:txBody>
      </p:sp>
      <p:sp>
        <p:nvSpPr>
          <p:cNvPr id="94" name="PlaceHolder 2"/>
          <p:cNvSpPr>
            <a:spLocks noGrp="1"/>
          </p:cNvSpPr>
          <p:nvPr>
            <p:ph/>
          </p:nvPr>
        </p:nvSpPr>
        <p:spPr>
          <a:xfrm>
            <a:off x="1008360" y="1740960"/>
            <a:ext cx="8361720" cy="3285720"/>
          </a:xfrm>
          <a:prstGeom prst="rect">
            <a:avLst/>
          </a:prstGeom>
          <a:noFill/>
          <a:ln w="0">
            <a:noFill/>
          </a:ln>
        </p:spPr>
        <p:txBody>
          <a:bodyPr lIns="0" rIns="0" tIns="0" bIns="0" anchor="t">
            <a:normAutofit fontScale="72000"/>
          </a:bodyPr>
          <a:p>
            <a:pPr marL="432000" indent="-324000">
              <a:lnSpc>
                <a:spcPct val="100000"/>
              </a:lnSpc>
              <a:spcBef>
                <a:spcPts val="1417"/>
              </a:spcBef>
              <a:buClr>
                <a:srgbClr val="000000"/>
              </a:buClr>
              <a:buSzPct val="45000"/>
              <a:buFont typeface="Wingdings" charset="2"/>
              <a:buChar char=""/>
            </a:pPr>
            <a:r>
              <a:rPr b="0" lang="en-US" sz="4400" spc="-1" strike="noStrike">
                <a:latin typeface="Arial"/>
              </a:rPr>
              <a:t>“</a:t>
            </a:r>
            <a:r>
              <a:rPr b="0" lang="en-US" sz="4400" spc="-1" strike="noStrike">
                <a:latin typeface="Arial"/>
              </a:rPr>
              <a:t>Brief” Explanation and Overview</a:t>
            </a:r>
            <a:endParaRPr b="0" lang="en-US" sz="44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4400" spc="-1" strike="noStrike">
                <a:latin typeface="Arial"/>
              </a:rPr>
              <a:t>Demonstration</a:t>
            </a:r>
            <a:endParaRPr b="0" lang="en-US" sz="44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4400" spc="-1" strike="noStrike">
                <a:latin typeface="Arial"/>
              </a:rPr>
              <a:t>Questions</a:t>
            </a:r>
            <a:endParaRPr b="0" lang="en-US" sz="44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4400" spc="-1" strike="noStrike">
                <a:latin typeface="Arial"/>
              </a:rPr>
              <a:t>Unrelated Follow-on Information and Demonstration: RemoteHams and RCForb Client</a:t>
            </a:r>
            <a:endParaRPr b="0" lang="en-US" sz="4400" spc="-1" strike="noStrike">
              <a:latin typeface="Arial"/>
            </a:endParaRPr>
          </a:p>
        </p:txBody>
      </p:sp>
      <p:sp>
        <p:nvSpPr>
          <p:cNvPr id="95" name=""/>
          <p:cNvSpPr txBox="1"/>
          <p:nvPr/>
        </p:nvSpPr>
        <p:spPr>
          <a:xfrm>
            <a:off x="6400800" y="5257800"/>
            <a:ext cx="2666520" cy="346320"/>
          </a:xfrm>
          <a:prstGeom prst="rect">
            <a:avLst/>
          </a:prstGeom>
          <a:noFill/>
          <a:ln w="0">
            <a:noFill/>
          </a:ln>
        </p:spPr>
        <p:txBody>
          <a:bodyPr lIns="90000" rIns="90000" tIns="45000" bIns="45000" anchor="t">
            <a:noAutofit/>
          </a:bodyPr>
          <a:p>
            <a:r>
              <a:rPr b="0" lang="en-US" sz="1800" spc="-1" strike="noStrike">
                <a:latin typeface="Arial"/>
              </a:rPr>
              <a:t>20240313, KC3MVS/W5</a:t>
            </a:r>
            <a:endParaRPr b="0" lang="en-US" sz="1800" spc="-1" strike="noStrike">
              <a:latin typeface="Arial"/>
            </a:endParaRPr>
          </a:p>
        </p:txBody>
      </p:sp>
      <p:pic>
        <p:nvPicPr>
          <p:cNvPr id="96" name="" descr=""/>
          <p:cNvPicPr/>
          <p:nvPr/>
        </p:nvPicPr>
        <p:blipFill>
          <a:blip r:embed="rId1"/>
          <a:srcRect l="0" t="0" r="71748" b="0"/>
          <a:stretch/>
        </p:blipFill>
        <p:spPr>
          <a:xfrm>
            <a:off x="52920" y="720"/>
            <a:ext cx="1344960" cy="1371240"/>
          </a:xfrm>
          <a:prstGeom prst="rect">
            <a:avLst/>
          </a:prstGeom>
          <a:ln w="0">
            <a:noFill/>
          </a:ln>
        </p:spPr>
      </p:pic>
      <p:pic>
        <p:nvPicPr>
          <p:cNvPr id="97" name="Picture 10" descr=""/>
          <p:cNvPicPr/>
          <p:nvPr/>
        </p:nvPicPr>
        <p:blipFill>
          <a:blip r:embed="rId2"/>
          <a:stretch/>
        </p:blipFill>
        <p:spPr>
          <a:xfrm>
            <a:off x="8142480" y="360"/>
            <a:ext cx="1921320" cy="68544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529920" y="0"/>
            <a:ext cx="9069120" cy="457560"/>
          </a:xfrm>
          <a:prstGeom prst="rect">
            <a:avLst/>
          </a:prstGeom>
          <a:noFill/>
          <a:ln w="0">
            <a:noFill/>
          </a:ln>
        </p:spPr>
        <p:txBody>
          <a:bodyPr lIns="0" rIns="0" tIns="0" bIns="0" anchor="ctr">
            <a:noAutofit/>
          </a:bodyPr>
          <a:p>
            <a:pPr algn="ctr">
              <a:lnSpc>
                <a:spcPct val="100000"/>
              </a:lnSpc>
              <a:buNone/>
            </a:pPr>
            <a:r>
              <a:rPr b="0" lang="en-US" sz="2800" spc="-1" strike="noStrike">
                <a:latin typeface="Arial"/>
              </a:rPr>
              <a:t>Wires-X Sample ID Information Screen</a:t>
            </a:r>
            <a:endParaRPr b="0" lang="en-US" sz="2800" spc="-1" strike="noStrike">
              <a:latin typeface="Arial"/>
            </a:endParaRPr>
          </a:p>
        </p:txBody>
      </p:sp>
      <p:pic>
        <p:nvPicPr>
          <p:cNvPr id="129" name="" descr=""/>
          <p:cNvPicPr/>
          <p:nvPr/>
        </p:nvPicPr>
        <p:blipFill>
          <a:blip r:embed="rId1"/>
          <a:stretch/>
        </p:blipFill>
        <p:spPr>
          <a:xfrm>
            <a:off x="457200" y="459720"/>
            <a:ext cx="9227160" cy="52365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 descr=""/>
          <p:cNvPicPr/>
          <p:nvPr/>
        </p:nvPicPr>
        <p:blipFill>
          <a:blip r:embed="rId1"/>
          <a:stretch/>
        </p:blipFill>
        <p:spPr>
          <a:xfrm>
            <a:off x="7920" y="487080"/>
            <a:ext cx="10078200" cy="5005080"/>
          </a:xfrm>
          <a:prstGeom prst="rect">
            <a:avLst/>
          </a:prstGeom>
          <a:ln w="0">
            <a:noFill/>
          </a:ln>
        </p:spPr>
      </p:pic>
      <p:sp>
        <p:nvSpPr>
          <p:cNvPr id="131" name=""/>
          <p:cNvSpPr/>
          <p:nvPr/>
        </p:nvSpPr>
        <p:spPr>
          <a:xfrm>
            <a:off x="1783080" y="-10080"/>
            <a:ext cx="6666840" cy="48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800" spc="-1" strike="noStrike">
                <a:solidFill>
                  <a:srgbClr val="000000"/>
                </a:solidFill>
                <a:latin typeface="Arial"/>
                <a:ea typeface="DejaVu Sans"/>
              </a:rPr>
              <a:t>Wires-X Connection Screen Example</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286000"/>
            <a:ext cx="9069120" cy="943920"/>
          </a:xfrm>
          <a:prstGeom prst="rect">
            <a:avLst/>
          </a:prstGeom>
          <a:noFill/>
          <a:ln w="0">
            <a:noFill/>
          </a:ln>
        </p:spPr>
        <p:txBody>
          <a:bodyPr lIns="0" rIns="0" tIns="0" bIns="0" anchor="ctr">
            <a:noAutofit/>
          </a:bodyPr>
          <a:p>
            <a:pPr algn="ctr">
              <a:lnSpc>
                <a:spcPct val="100000"/>
              </a:lnSpc>
              <a:buNone/>
            </a:pPr>
            <a:r>
              <a:rPr b="0" lang="en-US" sz="4400" spc="-1" strike="noStrike">
                <a:latin typeface="Arial"/>
              </a:rPr>
              <a:t>Wires-X</a:t>
            </a:r>
            <a:br>
              <a:rPr sz="4400"/>
            </a:br>
            <a:r>
              <a:rPr b="0" lang="en-US" sz="4400" spc="-1" strike="noStrike">
                <a:latin typeface="Arial"/>
              </a:rPr>
              <a:t>Demonstration</a:t>
            </a:r>
            <a:br>
              <a:rPr sz="4400"/>
            </a:br>
            <a:r>
              <a:rPr b="0" lang="en-US" sz="4400" spc="-1" strike="noStrike">
                <a:latin typeface="Arial"/>
              </a:rPr>
              <a:t>and</a:t>
            </a:r>
            <a:br>
              <a:rPr sz="4400"/>
            </a:br>
            <a:r>
              <a:rPr b="0" lang="en-US" sz="4400" spc="-1" strike="noStrike">
                <a:latin typeface="Arial"/>
              </a:rPr>
              <a:t>Questions</a:t>
            </a:r>
            <a:endParaRPr b="0" lang="en-US" sz="4400" spc="-1" strike="noStrike">
              <a:latin typeface="Arial"/>
            </a:endParaRPr>
          </a:p>
        </p:txBody>
      </p:sp>
      <p:pic>
        <p:nvPicPr>
          <p:cNvPr id="133" name="" descr=""/>
          <p:cNvPicPr/>
          <p:nvPr/>
        </p:nvPicPr>
        <p:blipFill>
          <a:blip r:embed="rId1"/>
          <a:stretch/>
        </p:blipFill>
        <p:spPr>
          <a:xfrm>
            <a:off x="8252280" y="0"/>
            <a:ext cx="1828440" cy="1227600"/>
          </a:xfrm>
          <a:prstGeom prst="rect">
            <a:avLst/>
          </a:prstGeom>
          <a:ln w="0">
            <a:noFill/>
          </a:ln>
        </p:spPr>
      </p:pic>
      <p:pic>
        <p:nvPicPr>
          <p:cNvPr id="134" name="" descr=""/>
          <p:cNvPicPr/>
          <p:nvPr/>
        </p:nvPicPr>
        <p:blipFill>
          <a:blip r:embed="rId2"/>
          <a:srcRect l="0" t="0" r="71748" b="0"/>
          <a:stretch/>
        </p:blipFill>
        <p:spPr>
          <a:xfrm>
            <a:off x="52920" y="360"/>
            <a:ext cx="1344960" cy="13712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121320"/>
            <a:ext cx="9069120" cy="790920"/>
          </a:xfrm>
          <a:prstGeom prst="rect">
            <a:avLst/>
          </a:prstGeom>
          <a:noFill/>
          <a:ln w="0">
            <a:noFill/>
          </a:ln>
        </p:spPr>
        <p:txBody>
          <a:bodyPr lIns="0" rIns="0" tIns="0" bIns="0" anchor="ctr">
            <a:noAutofit/>
          </a:bodyPr>
          <a:p>
            <a:pPr algn="ctr">
              <a:lnSpc>
                <a:spcPct val="100000"/>
              </a:lnSpc>
              <a:buNone/>
            </a:pPr>
            <a:r>
              <a:rPr b="0" lang="en-US" sz="2800" spc="-1" strike="noStrike">
                <a:latin typeface="Arial"/>
              </a:rPr>
              <a:t>Unrelated Follow-on Overview: </a:t>
            </a:r>
            <a:br>
              <a:rPr sz="2800"/>
            </a:br>
            <a:r>
              <a:rPr b="0" lang="en-US" sz="2800" spc="-1" strike="noStrike">
                <a:latin typeface="Arial"/>
              </a:rPr>
              <a:t>RemoteHams and RCForb Client</a:t>
            </a:r>
            <a:endParaRPr b="0" lang="en-US" sz="2800" spc="-1" strike="noStrike">
              <a:latin typeface="Arial"/>
            </a:endParaRPr>
          </a:p>
        </p:txBody>
      </p:sp>
      <p:sp>
        <p:nvSpPr>
          <p:cNvPr id="136" name=""/>
          <p:cNvSpPr/>
          <p:nvPr/>
        </p:nvSpPr>
        <p:spPr>
          <a:xfrm>
            <a:off x="228600" y="1099440"/>
            <a:ext cx="9450720" cy="3671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000000"/>
                </a:solidFill>
                <a:latin typeface="Arial"/>
                <a:ea typeface="DejaVu Sans"/>
              </a:rPr>
              <a:t>Visit </a:t>
            </a:r>
            <a:r>
              <a:rPr b="0" lang="en-US" sz="1800" spc="-1" strike="noStrike" u="sng">
                <a:solidFill>
                  <a:srgbClr val="0000ff"/>
                </a:solidFill>
                <a:uFillTx/>
                <a:latin typeface="Arial"/>
                <a:ea typeface="DejaVu Sans"/>
                <a:hlinkClick r:id="rId1"/>
              </a:rPr>
              <a:t>https://www.remotehams.com</a:t>
            </a:r>
            <a:r>
              <a:rPr b="0" lang="en-US" sz="1800" spc="-1" strike="noStrike">
                <a:solidFill>
                  <a:srgbClr val="000000"/>
                </a:solidFill>
                <a:latin typeface="Arial"/>
                <a:ea typeface="DejaVu Sans"/>
              </a:rPr>
              <a:t> for information about remote ham radio setup and operation. RemoteHams server and RCForb Client software provides the capability to easily remotely control a ham radio station including an amplifier, antenna rotator, and switches. </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The RCForb client software can be installed on PCs and Android phones. It integrates with popular logging programs and includes a keyboard keyer and DX cluster. An optional ORB Control Device is available to attach a PTT microphone and/or CW paddle.</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Download and Install RCForb_Client.exe. You may download the latest version of RCForb (Client) from </a:t>
            </a:r>
            <a:r>
              <a:rPr b="0" lang="en-US" sz="1800" spc="-1" strike="noStrike" u="sng">
                <a:solidFill>
                  <a:srgbClr val="0000ff"/>
                </a:solidFill>
                <a:uFillTx/>
                <a:latin typeface="Arial"/>
                <a:ea typeface="DejaVu Sans"/>
                <a:hlinkClick r:id="rId2"/>
              </a:rPr>
              <a:t>http://download.remotehams.com/</a:t>
            </a:r>
            <a:r>
              <a:rPr b="0" lang="en-US" sz="1800" spc="-1" strike="noStrike">
                <a:solidFill>
                  <a:srgbClr val="000000"/>
                </a:solidFill>
                <a:latin typeface="Arial"/>
                <a:ea typeface="DejaVu Sans"/>
              </a:rPr>
              <a:t>.</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Locate the downloaded file and double-click on “RCForb_Client.exe” to start setup.</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You should now see a License Agreement dialog, review and accept.</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529920" y="-228600"/>
            <a:ext cx="9069120" cy="943920"/>
          </a:xfrm>
          <a:prstGeom prst="rect">
            <a:avLst/>
          </a:prstGeom>
          <a:noFill/>
          <a:ln w="0">
            <a:noFill/>
          </a:ln>
        </p:spPr>
        <p:txBody>
          <a:bodyPr lIns="0" rIns="0" tIns="0" bIns="0" anchor="ctr">
            <a:noAutofit/>
          </a:bodyPr>
          <a:p>
            <a:pPr algn="ctr">
              <a:lnSpc>
                <a:spcPct val="100000"/>
              </a:lnSpc>
              <a:buNone/>
            </a:pPr>
            <a:r>
              <a:rPr b="0" lang="en-US" sz="3600" spc="-1" strike="noStrike">
                <a:latin typeface="Arial"/>
              </a:rPr>
              <a:t>Some of the Rules</a:t>
            </a:r>
            <a:endParaRPr b="0" lang="en-US" sz="3600" spc="-1" strike="noStrike">
              <a:latin typeface="Arial"/>
            </a:endParaRPr>
          </a:p>
        </p:txBody>
      </p:sp>
      <p:sp>
        <p:nvSpPr>
          <p:cNvPr id="138" name=""/>
          <p:cNvSpPr/>
          <p:nvPr/>
        </p:nvSpPr>
        <p:spPr>
          <a:xfrm>
            <a:off x="228600" y="532800"/>
            <a:ext cx="9599040" cy="495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en-US" sz="1800" spc="-1" strike="noStrike">
                <a:solidFill>
                  <a:srgbClr val="000000"/>
                </a:solidFill>
                <a:latin typeface="Arial"/>
                <a:ea typeface="DejaVu Sans"/>
              </a:rPr>
              <a:t>Please Follow the Rules; or the radio owner will ban you!</a:t>
            </a: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 DO NOT tune an ORB without asking first.</a:t>
            </a: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 DO NOT 'take-over' an ORB as if it is your own.</a:t>
            </a: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 DO NOT relay any transmission heard to a 3rd party.</a:t>
            </a: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 DO NOT use any ORB for commercial purposes.</a:t>
            </a: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 DO NOT share your account information with others.</a:t>
            </a:r>
            <a:endParaRPr b="0" lang="en-US" sz="1800" spc="-1" strike="noStrike">
              <a:latin typeface="Arial"/>
            </a:endParaRPr>
          </a:p>
          <a:p>
            <a:pPr>
              <a:lnSpc>
                <a:spcPct val="100000"/>
              </a:lnSpc>
              <a:buNone/>
            </a:pPr>
            <a:r>
              <a:rPr b="1" i="1" lang="en-US" sz="1800" spc="-1" strike="noStrike">
                <a:solidFill>
                  <a:srgbClr val="000000"/>
                </a:solidFill>
                <a:latin typeface="Arial"/>
                <a:ea typeface="DejaVu Sans"/>
              </a:rPr>
              <a:t>General Remote Usage Guidelines:</a:t>
            </a: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Respect Admins and TX Users. Users with an (A) or (X) on a remote have special access and control over regular users.</a:t>
            </a:r>
            <a:endParaRPr b="0" lang="en-US" sz="1800" spc="-1" strike="noStrike">
              <a:latin typeface="Arial"/>
            </a:endParaRPr>
          </a:p>
          <a:p>
            <a:pPr>
              <a:lnSpc>
                <a:spcPct val="100000"/>
              </a:lnSpc>
              <a:buNone/>
            </a:pPr>
            <a:r>
              <a:rPr b="1" i="1" lang="en-US" sz="1800" spc="-1" strike="noStrike">
                <a:solidFill>
                  <a:srgbClr val="000000"/>
                </a:solidFill>
                <a:latin typeface="Arial"/>
                <a:ea typeface="DejaVu Sans"/>
              </a:rPr>
              <a:t>Ask To Tune Policy:</a:t>
            </a: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Please ask to tune the remote if someone else is present. If they do not respond within 2 minutes, feel free to tune. If they respond requesting you do not tune, please allow a maximum of 10 minutes for them to finish. Ignoring requests to tune from other users may result in you losing your tuning session. If you attempt to re-tune without allowing the new user 10 minutes to tune or do not ask to tune first, you may be "hi-jacking" the remote.</a:t>
            </a: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For remotes that have the "Ask To Tune" system enabled, this policy is enforced (You have to ask to tune.).</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31680"/>
            <a:ext cx="9069120" cy="715320"/>
          </a:xfrm>
          <a:prstGeom prst="rect">
            <a:avLst/>
          </a:prstGeom>
          <a:noFill/>
          <a:ln w="0">
            <a:noFill/>
          </a:ln>
        </p:spPr>
        <p:txBody>
          <a:bodyPr lIns="0" rIns="0" tIns="0" bIns="0" anchor="ctr">
            <a:noAutofit/>
          </a:bodyPr>
          <a:p>
            <a:pPr algn="ctr">
              <a:lnSpc>
                <a:spcPct val="100000"/>
              </a:lnSpc>
              <a:buNone/>
            </a:pPr>
            <a:r>
              <a:rPr b="0" lang="en-US" sz="2800" spc="-1" strike="noStrike">
                <a:latin typeface="Arial"/>
              </a:rPr>
              <a:t>Sample List of Remote Radios (Servers)</a:t>
            </a:r>
            <a:endParaRPr b="0" lang="en-US" sz="2800" spc="-1" strike="noStrike">
              <a:latin typeface="Arial"/>
            </a:endParaRPr>
          </a:p>
        </p:txBody>
      </p:sp>
      <p:pic>
        <p:nvPicPr>
          <p:cNvPr id="140" name="" descr=""/>
          <p:cNvPicPr/>
          <p:nvPr/>
        </p:nvPicPr>
        <p:blipFill>
          <a:blip r:embed="rId1"/>
          <a:srcRect l="0" t="0" r="0" b="3765"/>
          <a:stretch/>
        </p:blipFill>
        <p:spPr>
          <a:xfrm>
            <a:off x="228600" y="685800"/>
            <a:ext cx="9599040" cy="479808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301320" y="0"/>
            <a:ext cx="9069120" cy="455040"/>
          </a:xfrm>
          <a:prstGeom prst="rect">
            <a:avLst/>
          </a:prstGeom>
          <a:noFill/>
          <a:ln w="0">
            <a:noFill/>
          </a:ln>
        </p:spPr>
        <p:txBody>
          <a:bodyPr lIns="0" rIns="0" tIns="0" bIns="0" anchor="ctr">
            <a:noAutofit/>
          </a:bodyPr>
          <a:p>
            <a:pPr algn="ctr">
              <a:lnSpc>
                <a:spcPct val="100000"/>
              </a:lnSpc>
              <a:buNone/>
            </a:pPr>
            <a:r>
              <a:rPr b="0" lang="en-US" sz="2800" spc="-1" strike="noStrike">
                <a:latin typeface="Arial"/>
              </a:rPr>
              <a:t>Sample Radio after Connecting</a:t>
            </a:r>
            <a:endParaRPr b="0" lang="en-US" sz="2800" spc="-1" strike="noStrike">
              <a:latin typeface="Arial"/>
            </a:endParaRPr>
          </a:p>
        </p:txBody>
      </p:sp>
      <p:pic>
        <p:nvPicPr>
          <p:cNvPr id="142" name="" descr=""/>
          <p:cNvPicPr/>
          <p:nvPr/>
        </p:nvPicPr>
        <p:blipFill>
          <a:blip r:embed="rId1"/>
          <a:srcRect l="0" t="0" r="0" b="4006"/>
          <a:stretch/>
        </p:blipFill>
        <p:spPr>
          <a:xfrm>
            <a:off x="228600" y="675000"/>
            <a:ext cx="9599040" cy="48088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0"/>
            <a:ext cx="9069120" cy="943920"/>
          </a:xfrm>
          <a:prstGeom prst="rect">
            <a:avLst/>
          </a:prstGeom>
          <a:noFill/>
          <a:ln w="0">
            <a:noFill/>
          </a:ln>
        </p:spPr>
        <p:txBody>
          <a:bodyPr lIns="0" rIns="0" tIns="0" bIns="0" anchor="ctr">
            <a:noAutofit/>
          </a:bodyPr>
          <a:p>
            <a:pPr algn="ctr">
              <a:lnSpc>
                <a:spcPct val="100000"/>
              </a:lnSpc>
              <a:buNone/>
            </a:pPr>
            <a:r>
              <a:rPr b="0" lang="en-US" sz="4400" spc="-1" strike="noStrike">
                <a:latin typeface="Arial"/>
              </a:rPr>
              <a:t>ORB Control Device</a:t>
            </a:r>
            <a:endParaRPr b="0" lang="en-US" sz="4400" spc="-1" strike="noStrike">
              <a:latin typeface="Arial"/>
            </a:endParaRPr>
          </a:p>
        </p:txBody>
      </p:sp>
      <p:sp>
        <p:nvSpPr>
          <p:cNvPr id="144" name=""/>
          <p:cNvSpPr/>
          <p:nvPr/>
        </p:nvSpPr>
        <p:spPr>
          <a:xfrm>
            <a:off x="611640" y="3350520"/>
            <a:ext cx="8987400" cy="2135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000000"/>
                </a:solidFill>
                <a:latin typeface="Arial"/>
                <a:ea typeface="DejaVu Sans"/>
              </a:rPr>
              <a:t> </a:t>
            </a:r>
            <a:endParaRPr b="0" lang="en-US" sz="1800" spc="-1" strike="noStrike">
              <a:latin typeface="Arial"/>
            </a:endParaRPr>
          </a:p>
          <a:p>
            <a:pPr>
              <a:lnSpc>
                <a:spcPct val="100000"/>
              </a:lnSpc>
              <a:buNone/>
            </a:pPr>
            <a:r>
              <a:rPr b="0" lang="en-US" sz="1800" spc="-1" strike="noStrike">
                <a:solidFill>
                  <a:srgbClr val="000000"/>
                </a:solidFill>
                <a:latin typeface="Arial"/>
                <a:ea typeface="Microsoft YaHei"/>
              </a:rPr>
              <a:t>Portable Online Remote Base Solution by RemoteHams.com ($189.99)</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Microsoft YaHei"/>
              </a:rPr>
              <a:t>Are you tired of using your keyboard or mouse for TX control? Talk on a remote using a microphone with PTT or pound away on your favorite paddle. Easily integrate digital mode or logging software to remotes on RemoteHams.com! Enjoy the added bonus of a built-in sound card for that full rich sound. All possible with a single USB connection to your PC.</a:t>
            </a:r>
            <a:endParaRPr b="0" lang="en-US" sz="1800" spc="-1" strike="noStrike">
              <a:latin typeface="Arial"/>
            </a:endParaRPr>
          </a:p>
        </p:txBody>
      </p:sp>
      <p:pic>
        <p:nvPicPr>
          <p:cNvPr id="145" name="" descr=""/>
          <p:cNvPicPr/>
          <p:nvPr/>
        </p:nvPicPr>
        <p:blipFill>
          <a:blip r:embed="rId1"/>
          <a:stretch/>
        </p:blipFill>
        <p:spPr>
          <a:xfrm>
            <a:off x="2971800" y="827640"/>
            <a:ext cx="3440520" cy="260136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504000" y="226080"/>
            <a:ext cx="9069120" cy="686160"/>
          </a:xfrm>
          <a:prstGeom prst="rect">
            <a:avLst/>
          </a:prstGeom>
          <a:noFill/>
          <a:ln w="0">
            <a:noFill/>
          </a:ln>
        </p:spPr>
        <p:txBody>
          <a:bodyPr lIns="0" rIns="0" tIns="0" bIns="0" anchor="ctr">
            <a:noAutofit/>
          </a:bodyPr>
          <a:p>
            <a:pPr algn="ctr">
              <a:lnSpc>
                <a:spcPct val="100000"/>
              </a:lnSpc>
              <a:buNone/>
            </a:pPr>
            <a:r>
              <a:rPr b="0" lang="en-US" sz="2800" spc="-1" strike="noStrike">
                <a:latin typeface="Arial"/>
              </a:rPr>
              <a:t>RcForb Server</a:t>
            </a:r>
            <a:endParaRPr b="0" lang="en-US" sz="2800" spc="-1" strike="noStrike">
              <a:latin typeface="Arial"/>
            </a:endParaRPr>
          </a:p>
        </p:txBody>
      </p:sp>
      <p:sp>
        <p:nvSpPr>
          <p:cNvPr id="147" name=""/>
          <p:cNvSpPr/>
          <p:nvPr/>
        </p:nvSpPr>
        <p:spPr>
          <a:xfrm>
            <a:off x="457200" y="973080"/>
            <a:ext cx="9370440" cy="443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000000"/>
                </a:solidFill>
                <a:latin typeface="Arial"/>
                <a:ea typeface="DejaVu Sans"/>
              </a:rPr>
              <a:t>If you want to set up your radio to be a remote station for other hams to access, the RcForb server allows you to setup your own remote station on Remote Hams. Three connections to your transceiver are required, and an Internet connection.</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The first required connection to your transceiver is is a CAT/CIV control. This is normally through a Serial Port connection. This connection operates the transceivers controls, frequency control, mode selection, filters, etc. </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The next two connections are the audio connections to and from the transceiver and the computers sound card. You need to get the receivers audio to a Windows Record device (Line In or Microphone In) and a Windows Playback device to the radios Microphone Input. Some kind of audio isolation transformer needs to be in line with the latter. Most sound card interfaces on the market have this isolation transformer built in.</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See </a:t>
            </a:r>
            <a:r>
              <a:rPr b="0" lang="en-US" sz="1800" spc="-1" strike="noStrike" u="sng">
                <a:solidFill>
                  <a:srgbClr val="0000ff"/>
                </a:solidFill>
                <a:uFillTx/>
                <a:latin typeface="Arial"/>
                <a:ea typeface="DejaVu Sans"/>
                <a:hlinkClick r:id="rId1"/>
              </a:rPr>
              <a:t>http://beta.remotehams.com/orb/RCForb_Server_Manual.pdf</a:t>
            </a:r>
            <a:r>
              <a:rPr b="0" lang="en-US" sz="1800" spc="-1" strike="noStrike">
                <a:solidFill>
                  <a:srgbClr val="000000"/>
                </a:solidFill>
                <a:latin typeface="Arial"/>
                <a:ea typeface="DejaVu Sans"/>
              </a:rPr>
              <a:t> for complete instructions.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2057400" y="2113920"/>
            <a:ext cx="6172200" cy="857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1800" spc="-1" strike="noStrike">
                <a:latin typeface="Arial"/>
              </a:rPr>
              <a:t>Backup Slides:</a:t>
            </a:r>
            <a:endParaRPr b="0" lang="en-US" sz="1800" spc="-1" strike="noStrike">
              <a:latin typeface="Arial"/>
            </a:endParaRPr>
          </a:p>
          <a:p>
            <a:pPr algn="ctr">
              <a:lnSpc>
                <a:spcPct val="100000"/>
              </a:lnSpc>
              <a:buNone/>
            </a:pPr>
            <a:endParaRPr b="0" lang="en-US" sz="1800" spc="-1" strike="noStrike">
              <a:latin typeface="Arial"/>
            </a:endParaRPr>
          </a:p>
          <a:p>
            <a:pPr algn="ctr">
              <a:lnSpc>
                <a:spcPct val="100000"/>
              </a:lnSpc>
              <a:buNone/>
            </a:pPr>
            <a:r>
              <a:rPr b="0" lang="en-US" sz="1800" spc="-1" strike="noStrike">
                <a:latin typeface="Arial"/>
              </a:rPr>
              <a:t>Wires-X Illustrations, Terms and Definitions, thanks to Yaesu and the San Antonio Digital Radio Club</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0"/>
            <a:ext cx="9069120" cy="943920"/>
          </a:xfrm>
          <a:prstGeom prst="rect">
            <a:avLst/>
          </a:prstGeom>
          <a:noFill/>
          <a:ln w="0">
            <a:noFill/>
          </a:ln>
        </p:spPr>
        <p:txBody>
          <a:bodyPr lIns="0" rIns="0" tIns="0" bIns="0" anchor="ctr">
            <a:noAutofit/>
          </a:bodyPr>
          <a:p>
            <a:pPr algn="ctr">
              <a:lnSpc>
                <a:spcPct val="100000"/>
              </a:lnSpc>
              <a:buNone/>
            </a:pPr>
            <a:r>
              <a:rPr b="0" lang="en-US" sz="4400" spc="-1" strike="noStrike">
                <a:latin typeface="Arial"/>
              </a:rPr>
              <a:t>What is WIRES-X?</a:t>
            </a:r>
            <a:endParaRPr b="0" lang="en-US" sz="4400" spc="-1" strike="noStrike">
              <a:latin typeface="Arial"/>
            </a:endParaRPr>
          </a:p>
        </p:txBody>
      </p:sp>
      <p:sp>
        <p:nvSpPr>
          <p:cNvPr id="99" name="PlaceHolder 2"/>
          <p:cNvSpPr>
            <a:spLocks noGrp="1"/>
          </p:cNvSpPr>
          <p:nvPr>
            <p:ph/>
          </p:nvPr>
        </p:nvSpPr>
        <p:spPr>
          <a:xfrm>
            <a:off x="504000" y="1143000"/>
            <a:ext cx="9069120" cy="3930480"/>
          </a:xfrm>
          <a:prstGeom prst="rect">
            <a:avLst/>
          </a:prstGeom>
          <a:noFill/>
          <a:ln w="0">
            <a:noFill/>
          </a:ln>
        </p:spPr>
        <p:txBody>
          <a:bodyPr lIns="0" rIns="0" tIns="0" bIns="0" anchor="t">
            <a:normAutofit fontScale="51000"/>
          </a:bodyPr>
          <a:p>
            <a:pPr marL="432000" indent="-324000">
              <a:lnSpc>
                <a:spcPct val="100000"/>
              </a:lnSpc>
              <a:spcBef>
                <a:spcPts val="1417"/>
              </a:spcBef>
              <a:buClr>
                <a:srgbClr val="000000"/>
              </a:buClr>
              <a:buSzPct val="45000"/>
              <a:buFont typeface="Wingdings" charset="2"/>
              <a:buChar char=""/>
            </a:pPr>
            <a:r>
              <a:rPr b="1" lang="en-US" sz="4000" spc="-1" strike="noStrike">
                <a:latin typeface="Arial"/>
              </a:rPr>
              <a:t>WIRES-X</a:t>
            </a:r>
            <a:r>
              <a:rPr b="0" lang="en-US" sz="4000" spc="-1" strike="noStrike">
                <a:latin typeface="Arial"/>
              </a:rPr>
              <a:t> </a:t>
            </a:r>
            <a:r>
              <a:rPr b="1" lang="en-US" sz="4000" spc="-1" strike="noStrike">
                <a:latin typeface="Arial"/>
              </a:rPr>
              <a:t>(Wide-Coverage Internet Repeater Enhancement System)</a:t>
            </a:r>
            <a:r>
              <a:rPr b="0" lang="en-US" sz="4000" spc="-1" strike="noStrike">
                <a:latin typeface="Arial"/>
              </a:rPr>
              <a:t> is a comprehensive and “easy-to-use” system for linking repeaters and/or home stations together, using Internet voice technology. Now you can talk to old friends, or make new ones, around the world.</a:t>
            </a:r>
            <a:endParaRPr b="0" lang="en-US" sz="4000" spc="-1" strike="noStrike">
              <a:latin typeface="Arial"/>
            </a:endParaRPr>
          </a:p>
          <a:p>
            <a:pPr>
              <a:lnSpc>
                <a:spcPct val="100000"/>
              </a:lnSpc>
              <a:spcBef>
                <a:spcPts val="1417"/>
              </a:spcBef>
              <a:buNone/>
            </a:pPr>
            <a:endParaRPr b="0" lang="en-US" sz="40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4000" spc="-1" strike="noStrike">
                <a:latin typeface="Arial"/>
              </a:rPr>
              <a:t>For WIRES-X, an </a:t>
            </a:r>
            <a:r>
              <a:rPr b="1" lang="en-US" sz="4000" spc="-1" strike="noStrike">
                <a:latin typeface="Arial"/>
              </a:rPr>
              <a:t>amateur node station</a:t>
            </a:r>
            <a:r>
              <a:rPr b="0" lang="en-US" sz="4000" spc="-1" strike="noStrike">
                <a:latin typeface="Arial"/>
              </a:rPr>
              <a:t> connecting to the Internet is used as the access point and connects the wireless communication to the Internet.</a:t>
            </a:r>
            <a:endParaRPr b="0" lang="en-US" sz="4000" spc="-1" strike="noStrike">
              <a:latin typeface="Arial"/>
            </a:endParaRPr>
          </a:p>
          <a:p>
            <a:pPr>
              <a:lnSpc>
                <a:spcPct val="100000"/>
              </a:lnSpc>
              <a:spcBef>
                <a:spcPts val="1417"/>
              </a:spcBef>
              <a:buNone/>
            </a:pPr>
            <a:endParaRPr b="0" lang="en-US" sz="40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4000" spc="-1" strike="noStrike">
                <a:latin typeface="Arial"/>
              </a:rPr>
              <a:t>Using the WIRES-X </a:t>
            </a:r>
            <a:r>
              <a:rPr b="1" lang="en-US" sz="4000" spc="-1" strike="noStrike">
                <a:latin typeface="Arial"/>
              </a:rPr>
              <a:t>Portable Digital Node (PDN)</a:t>
            </a:r>
            <a:r>
              <a:rPr b="1" lang="en-US" sz="4000" spc="-1" strike="noStrike">
                <a:latin typeface="Arial"/>
              </a:rPr>
              <a:t> function</a:t>
            </a:r>
            <a:r>
              <a:rPr b="0" lang="en-US" sz="4000" spc="-1" strike="noStrike">
                <a:latin typeface="Arial"/>
              </a:rPr>
              <a:t>, you can operate a WIRES-X digital node station by directly connecting a </a:t>
            </a:r>
            <a:r>
              <a:rPr b="0" i="1" lang="en-US" sz="4000" spc="-1" strike="noStrike">
                <a:latin typeface="Arial"/>
              </a:rPr>
              <a:t>Portable Digital Node-capable</a:t>
            </a:r>
            <a:r>
              <a:rPr b="0" lang="en-US" sz="4000" spc="-1" strike="noStrike">
                <a:latin typeface="Arial"/>
              </a:rPr>
              <a:t> C4FM digital transceiver with a PC. </a:t>
            </a:r>
            <a:r>
              <a:rPr b="0" lang="en-US" sz="3200" spc="-1" strike="noStrike">
                <a:latin typeface="Arial"/>
              </a:rPr>
              <a:t>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Box 1"/>
          <p:cNvSpPr/>
          <p:nvPr/>
        </p:nvSpPr>
        <p:spPr>
          <a:xfrm>
            <a:off x="877680" y="-119160"/>
            <a:ext cx="8494920" cy="5789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90" spc="-1" strike="noStrike">
              <a:latin typeface="Arial"/>
            </a:endParaRPr>
          </a:p>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u="sng">
                <a:solidFill>
                  <a:srgbClr val="000000"/>
                </a:solidFill>
                <a:uFillTx/>
                <a:latin typeface="Arial"/>
                <a:ea typeface="DejaVu Sans"/>
              </a:rPr>
              <a:t>Terms &amp; Definitions</a:t>
            </a:r>
            <a:endParaRPr b="0" lang="en-US" sz="2000" spc="-1" strike="noStrike">
              <a:latin typeface="Arial"/>
            </a:endParaRPr>
          </a:p>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90" spc="-1" strike="noStrike">
                <a:solidFill>
                  <a:srgbClr val="000000"/>
                </a:solidFill>
                <a:latin typeface="Arial"/>
                <a:ea typeface="DejaVu Sans"/>
              </a:rPr>
              <a:t>	</a:t>
            </a:r>
            <a:endParaRPr b="0" lang="en-US" sz="149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90" spc="-1" strike="noStrike">
                <a:solidFill>
                  <a:srgbClr val="000000"/>
                </a:solidFill>
                <a:latin typeface="Arial"/>
                <a:ea typeface="DejaVu Sans"/>
              </a:rPr>
              <a:t>● </a:t>
            </a:r>
            <a:r>
              <a:rPr b="0" lang="en-US" sz="1800" spc="-1" strike="noStrike" u="sng">
                <a:solidFill>
                  <a:srgbClr val="000000"/>
                </a:solidFill>
                <a:uFillTx/>
                <a:latin typeface="Arial"/>
                <a:ea typeface="DejaVu Sans"/>
              </a:rPr>
              <a:t>Node Radio </a:t>
            </a:r>
            <a:r>
              <a:rPr b="0" lang="en-US" sz="1800" spc="-1" strike="noStrike">
                <a:solidFill>
                  <a:srgbClr val="000000"/>
                </a:solidFill>
                <a:latin typeface="Arial"/>
                <a:ea typeface="DejaVu Sans"/>
              </a:rPr>
              <a:t>(repeater or simplex) connected to the Internet via a PC, which </a:t>
            </a:r>
            <a:endParaRPr b="0" lang="en-US"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repeats communications from your local repeater connected to a Wires X </a:t>
            </a:r>
            <a:endParaRPr b="0" lang="en-US"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Room allowing multiple repeaters to connect in.  </a:t>
            </a:r>
            <a:endParaRPr b="0" lang="en-US"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rial"/>
                <a:ea typeface="DejaVu Sans"/>
              </a:rPr>
              <a:t>● </a:t>
            </a:r>
            <a:r>
              <a:rPr b="0" lang="en-US" sz="1800" spc="-1" strike="noStrike" u="sng">
                <a:solidFill>
                  <a:srgbClr val="000000"/>
                </a:solidFill>
                <a:uFillTx/>
                <a:latin typeface="Arial"/>
                <a:ea typeface="DejaVu Sans"/>
              </a:rPr>
              <a:t>Local Node</a:t>
            </a:r>
            <a:r>
              <a:rPr b="0" lang="en-US" sz="1800" spc="-1" strike="noStrike">
                <a:solidFill>
                  <a:srgbClr val="000000"/>
                </a:solidFill>
                <a:latin typeface="Arial"/>
                <a:ea typeface="DejaVu Sans"/>
              </a:rPr>
              <a:t> (Simplex Station) This is a Node within the radio communication </a:t>
            </a:r>
            <a:endParaRPr b="0" lang="en-US"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range of a conventional amateur radio station.  You can set up your own </a:t>
            </a:r>
            <a:endParaRPr b="0" lang="en-US"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simplex node and connect to any Wires X Room in the world using a windows </a:t>
            </a:r>
            <a:endParaRPr b="0" lang="en-US"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computer or tablet. </a:t>
            </a:r>
            <a:endParaRPr b="0" lang="en-US"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rial"/>
                <a:ea typeface="DejaVu Sans"/>
              </a:rPr>
              <a:t>● </a:t>
            </a:r>
            <a:r>
              <a:rPr b="0" lang="en-US" sz="1800" spc="-1" strike="noStrike" u="sng">
                <a:solidFill>
                  <a:srgbClr val="000000"/>
                </a:solidFill>
                <a:uFillTx/>
                <a:latin typeface="Arial"/>
                <a:ea typeface="DejaVu Sans"/>
              </a:rPr>
              <a:t>Digital Node </a:t>
            </a:r>
            <a:r>
              <a:rPr b="0" lang="en-US" sz="1800" spc="-1" strike="noStrike">
                <a:solidFill>
                  <a:srgbClr val="000000"/>
                </a:solidFill>
                <a:latin typeface="Arial"/>
                <a:ea typeface="DejaVu Sans"/>
              </a:rPr>
              <a:t>A Node which is a transceiver or repeater compatible with digital </a:t>
            </a:r>
            <a:endParaRPr b="0" lang="en-US"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communications in C4FM format. With this type of Node you can not only </a:t>
            </a:r>
            <a:endParaRPr b="0" lang="en-US"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relay voice communications but also text and image data.  You can send </a:t>
            </a:r>
            <a:endParaRPr b="0" lang="en-US"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pictures and messages by purchasing a unique camera mic. </a:t>
            </a:r>
            <a:endParaRPr b="0" lang="en-US"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rial"/>
                <a:ea typeface="DejaVu Sans"/>
              </a:rPr>
              <a:t>● </a:t>
            </a:r>
            <a:r>
              <a:rPr b="0" lang="en-US" sz="1800" spc="-1" strike="noStrike" u="sng">
                <a:solidFill>
                  <a:srgbClr val="000000"/>
                </a:solidFill>
                <a:uFillTx/>
                <a:latin typeface="Arial"/>
                <a:ea typeface="DejaVu Sans"/>
              </a:rPr>
              <a:t>Room </a:t>
            </a:r>
            <a:r>
              <a:rPr b="0" lang="en-US" sz="1800" spc="-1" strike="noStrike">
                <a:solidFill>
                  <a:srgbClr val="000000"/>
                </a:solidFill>
                <a:latin typeface="Arial"/>
                <a:ea typeface="DejaVu Sans"/>
              </a:rPr>
              <a:t>This is a WIRES-X network community where multiple nodes </a:t>
            </a:r>
            <a:endParaRPr b="0" lang="en-US"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can connect simultaneously. Capable of voice, and text chat. Texas SADRC, </a:t>
            </a:r>
            <a:endParaRPr b="0" lang="en-US"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Texas Nexus, America Kansas City Wide are rooms capable of accepting </a:t>
            </a:r>
            <a:endParaRPr b="0" lang="en-US"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hundreds of repeater connections and/or PDN simplex node.</a:t>
            </a:r>
            <a:r>
              <a:rPr b="0" lang="en-US" sz="1490" spc="-1" strike="noStrike">
                <a:solidFill>
                  <a:srgbClr val="000000"/>
                </a:solidFill>
                <a:latin typeface="Arial"/>
                <a:ea typeface="DejaVu Sans"/>
              </a:rPr>
              <a:t>	</a:t>
            </a:r>
            <a:endParaRPr b="0" lang="en-US" sz="1490" spc="-1" strike="noStrike">
              <a:latin typeface="Arial"/>
            </a:endParaRPr>
          </a:p>
        </p:txBody>
      </p:sp>
      <p:pic>
        <p:nvPicPr>
          <p:cNvPr id="150" name="Picture 3" descr=""/>
          <p:cNvPicPr/>
          <p:nvPr/>
        </p:nvPicPr>
        <p:blipFill>
          <a:blip r:embed="rId1"/>
          <a:stretch/>
        </p:blipFill>
        <p:spPr>
          <a:xfrm>
            <a:off x="0" y="0"/>
            <a:ext cx="1143000" cy="832680"/>
          </a:xfrm>
          <a:prstGeom prst="rect">
            <a:avLst/>
          </a:prstGeom>
          <a:ln w="0">
            <a:noFill/>
          </a:ln>
        </p:spPr>
      </p:pic>
      <p:pic>
        <p:nvPicPr>
          <p:cNvPr id="151" name="Picture 4" descr=""/>
          <p:cNvPicPr/>
          <p:nvPr/>
        </p:nvPicPr>
        <p:blipFill>
          <a:blip r:embed="rId2"/>
          <a:stretch/>
        </p:blipFill>
        <p:spPr>
          <a:xfrm>
            <a:off x="7997760" y="720"/>
            <a:ext cx="2082240" cy="68508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Box 3"/>
          <p:cNvSpPr/>
          <p:nvPr/>
        </p:nvSpPr>
        <p:spPr>
          <a:xfrm>
            <a:off x="914400" y="165960"/>
            <a:ext cx="8686800" cy="55083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buNone/>
            </a:pPr>
            <a:r>
              <a:rPr b="0" lang="en-US" sz="1490" spc="-1" strike="noStrike">
                <a:solidFill>
                  <a:srgbClr val="000000"/>
                </a:solidFill>
                <a:latin typeface="Arial"/>
                <a:ea typeface="DejaVu Sans"/>
              </a:rPr>
              <a:t>                                                 </a:t>
            </a:r>
            <a:r>
              <a:rPr b="1" lang="en-US" sz="2000" spc="-1" strike="noStrike" u="sng">
                <a:solidFill>
                  <a:srgbClr val="000000"/>
                </a:solidFill>
                <a:uFillTx/>
                <a:latin typeface="Arial"/>
                <a:ea typeface="DejaVu Sans"/>
              </a:rPr>
              <a:t>Terms  &amp; definitions </a:t>
            </a:r>
            <a:endParaRPr b="0" lang="en-US"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r>
              <a:rPr b="0" lang="en-US" sz="1600" spc="-1" strike="noStrike" u="sng">
                <a:solidFill>
                  <a:srgbClr val="000000"/>
                </a:solidFill>
                <a:uFillTx/>
                <a:latin typeface="Arial"/>
                <a:ea typeface="DejaVu Sans"/>
              </a:rPr>
              <a:t>WIRES-X user ID (node)</a:t>
            </a:r>
            <a:r>
              <a:rPr b="0" lang="en-US" sz="1600" spc="-1" strike="noStrike">
                <a:solidFill>
                  <a:srgbClr val="000000"/>
                </a:solidFill>
                <a:latin typeface="Arial"/>
                <a:ea typeface="DejaVu Sans"/>
              </a:rPr>
              <a:t> YAESU provides a numeric identification with the</a:t>
            </a: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WIRES-X node. Each node is assigned a DTMF ID (5-digit number, e.g. </a:t>
            </a: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(Texas SADRC 40324) and user ID (alphanumeric e.g. WB7OEV) up to 10 </a:t>
            </a: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digits in length provided. Knowing the ID of the node to connect to, you can </a:t>
            </a: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transmit the DTMF ID code from the transceiver, specifying the node connect </a:t>
            </a: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to by searching by characters. </a:t>
            </a: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r>
              <a:rPr b="0" lang="en-US" sz="1600" spc="-1" strike="noStrike" u="sng">
                <a:solidFill>
                  <a:srgbClr val="000000"/>
                </a:solidFill>
                <a:uFillTx/>
                <a:latin typeface="Arial"/>
                <a:ea typeface="DejaVu Sans"/>
              </a:rPr>
              <a:t>ID List Nodes and room </a:t>
            </a:r>
            <a:r>
              <a:rPr b="0" lang="en-US" sz="1600" spc="-1" strike="noStrike">
                <a:solidFill>
                  <a:srgbClr val="000000"/>
                </a:solidFill>
                <a:latin typeface="Arial"/>
                <a:ea typeface="DejaVu Sans"/>
              </a:rPr>
              <a:t>which currently operating WIRES-X. The list is stored </a:t>
            </a: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on a Yaesu server and is distributed to nodes over the WIRES-X network.  </a:t>
            </a: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They are listed and published on the Yaesu website. The website shows </a:t>
            </a: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information such as IDs, the call sign and the operating frequency of the  </a:t>
            </a: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node. </a:t>
            </a: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r>
              <a:rPr b="0" lang="en-US" sz="1600" spc="-1" strike="noStrike" u="sng">
                <a:solidFill>
                  <a:srgbClr val="000000"/>
                </a:solidFill>
                <a:uFillTx/>
                <a:latin typeface="Arial"/>
                <a:ea typeface="DejaVu Sans"/>
              </a:rPr>
              <a:t>WIRES-X Linked Repeater</a:t>
            </a:r>
            <a:r>
              <a:rPr b="0" lang="en-US" sz="1600" spc="-1" strike="noStrike">
                <a:solidFill>
                  <a:srgbClr val="000000"/>
                </a:solidFill>
                <a:latin typeface="Arial"/>
                <a:ea typeface="DejaVu Sans"/>
              </a:rPr>
              <a:t> A repeater connected to the WIRES-X network. A </a:t>
            </a: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can be direct, or via an RF Link. </a:t>
            </a: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r>
              <a:rPr b="0" lang="en-US" sz="1600" spc="-1" strike="noStrike" u="sng">
                <a:solidFill>
                  <a:srgbClr val="000000"/>
                </a:solidFill>
                <a:uFillTx/>
                <a:latin typeface="Arial"/>
                <a:ea typeface="DejaVu Sans"/>
              </a:rPr>
              <a:t>Reflector</a:t>
            </a:r>
            <a:r>
              <a:rPr b="0" lang="en-US" sz="1600" spc="-1" strike="noStrike">
                <a:solidFill>
                  <a:srgbClr val="000000"/>
                </a:solidFill>
                <a:latin typeface="Arial"/>
                <a:ea typeface="DejaVu Sans"/>
              </a:rPr>
              <a:t> -  A reflector is a computer based server which connects Two (2) or more “ </a:t>
            </a: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nodes" together via server.  For example, using a RF Shark or Pi-Star, you can connect </a:t>
            </a: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into the Hondo repeater anywhere in the world by connecting to the YSF Reflector US </a:t>
            </a:r>
            <a:endParaRPr b="0" lang="en-US" sz="16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SADRC (Reflector #84398)</a:t>
            </a:r>
            <a:endParaRPr b="0" lang="en-US" sz="1600" spc="-1" strike="noStrike">
              <a:latin typeface="Arial"/>
            </a:endParaRPr>
          </a:p>
        </p:txBody>
      </p:sp>
      <p:pic>
        <p:nvPicPr>
          <p:cNvPr id="153" name="Picture 7" descr=""/>
          <p:cNvPicPr/>
          <p:nvPr/>
        </p:nvPicPr>
        <p:blipFill>
          <a:blip r:embed="rId1"/>
          <a:stretch/>
        </p:blipFill>
        <p:spPr>
          <a:xfrm>
            <a:off x="8001000" y="39240"/>
            <a:ext cx="2079000" cy="646560"/>
          </a:xfrm>
          <a:prstGeom prst="rect">
            <a:avLst/>
          </a:prstGeom>
          <a:ln w="0">
            <a:noFill/>
          </a:ln>
        </p:spPr>
      </p:pic>
      <p:pic>
        <p:nvPicPr>
          <p:cNvPr id="154" name="Picture 8" descr=""/>
          <p:cNvPicPr/>
          <p:nvPr/>
        </p:nvPicPr>
        <p:blipFill>
          <a:blip r:embed="rId2"/>
          <a:stretch/>
        </p:blipFill>
        <p:spPr>
          <a:xfrm>
            <a:off x="13680" y="0"/>
            <a:ext cx="1129320" cy="6858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 name="Picture 2" descr=""/>
          <p:cNvPicPr/>
          <p:nvPr/>
        </p:nvPicPr>
        <p:blipFill>
          <a:blip r:embed="rId1"/>
          <a:stretch/>
        </p:blipFill>
        <p:spPr>
          <a:xfrm>
            <a:off x="1143000" y="1892160"/>
            <a:ext cx="7373880" cy="3777840"/>
          </a:xfrm>
          <a:prstGeom prst="rect">
            <a:avLst/>
          </a:prstGeom>
          <a:ln w="0">
            <a:noFill/>
          </a:ln>
        </p:spPr>
      </p:pic>
      <p:sp>
        <p:nvSpPr>
          <p:cNvPr id="101" name="TextBox 2"/>
          <p:cNvSpPr/>
          <p:nvPr/>
        </p:nvSpPr>
        <p:spPr>
          <a:xfrm>
            <a:off x="1143000" y="228600"/>
            <a:ext cx="7895880" cy="1618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lvl="3" marL="1371600" indent="-216000">
              <a:lnSpc>
                <a:spcPct val="100000"/>
              </a:lnSpc>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333333"/>
                </a:solidFill>
                <a:latin typeface="Arial"/>
                <a:ea typeface="Meiryo"/>
              </a:rPr>
              <a:t>Yaesu PDN C4FM Radios</a:t>
            </a:r>
            <a:endParaRPr b="0" lang="en-US" sz="2000" spc="-1" strike="noStrike">
              <a:latin typeface="Arial"/>
            </a:endParaRPr>
          </a:p>
          <a:p>
            <a:pPr lvl="3" marL="1371600" indent="-216000">
              <a:lnSpc>
                <a:spcPct val="100000"/>
              </a:lnSpc>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333333"/>
                </a:solidFill>
                <a:latin typeface="Arial"/>
                <a:ea typeface="Meiryo"/>
              </a:rPr>
              <a:t>Yaesu C4FM Portable Digital Node-capable transceivers include the FT70, FT5D, FT3D, FT2D, FTM-500D, FTM-400XD, FTM-300D, FTM-200D,FTM-100D </a:t>
            </a:r>
            <a:endParaRPr b="0" lang="en-US" sz="2000" spc="-1" strike="noStrike">
              <a:latin typeface="Arial"/>
            </a:endParaRPr>
          </a:p>
        </p:txBody>
      </p:sp>
      <p:pic>
        <p:nvPicPr>
          <p:cNvPr id="102" name="Picture 5" descr=""/>
          <p:cNvPicPr/>
          <p:nvPr/>
        </p:nvPicPr>
        <p:blipFill>
          <a:blip r:embed="rId2"/>
          <a:stretch/>
        </p:blipFill>
        <p:spPr>
          <a:xfrm>
            <a:off x="8640" y="23400"/>
            <a:ext cx="1134360" cy="789840"/>
          </a:xfrm>
          <a:prstGeom prst="rect">
            <a:avLst/>
          </a:prstGeom>
          <a:ln w="0">
            <a:noFill/>
          </a:ln>
        </p:spPr>
      </p:pic>
      <p:pic>
        <p:nvPicPr>
          <p:cNvPr id="103" name="Picture 6" descr=""/>
          <p:cNvPicPr/>
          <p:nvPr/>
        </p:nvPicPr>
        <p:blipFill>
          <a:blip r:embed="rId3"/>
          <a:stretch/>
        </p:blipFill>
        <p:spPr>
          <a:xfrm>
            <a:off x="7772400" y="49680"/>
            <a:ext cx="2291400" cy="6361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 name="" descr=""/>
          <p:cNvPicPr/>
          <p:nvPr/>
        </p:nvPicPr>
        <p:blipFill>
          <a:blip r:embed="rId1"/>
          <a:stretch/>
        </p:blipFill>
        <p:spPr>
          <a:xfrm>
            <a:off x="0" y="0"/>
            <a:ext cx="10080720" cy="5670720"/>
          </a:xfrm>
          <a:prstGeom prst="rect">
            <a:avLst/>
          </a:prstGeom>
          <a:ln w="0">
            <a:noFill/>
          </a:ln>
        </p:spPr>
      </p:pic>
      <p:sp>
        <p:nvSpPr>
          <p:cNvPr id="105" name="PlaceHolder 4"/>
          <p:cNvSpPr/>
          <p:nvPr/>
        </p:nvSpPr>
        <p:spPr>
          <a:xfrm>
            <a:off x="457560" y="360"/>
            <a:ext cx="9069120" cy="68544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en-US" sz="4400" spc="-1" strike="noStrike">
                <a:latin typeface="Arial"/>
              </a:rPr>
              <a:t>Here come the terms and diagrams</a:t>
            </a:r>
            <a:endParaRPr b="0" lang="en-US" sz="4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
          <p:cNvSpPr/>
          <p:nvPr/>
        </p:nvSpPr>
        <p:spPr>
          <a:xfrm>
            <a:off x="1600200" y="228600"/>
            <a:ext cx="5715000" cy="5029200"/>
          </a:xfrm>
          <a:prstGeom prst="ellipse">
            <a:avLst/>
          </a:prstGeom>
          <a:solidFill>
            <a:srgbClr val="b4c7dc"/>
          </a:solidFill>
          <a:ln w="0">
            <a:solidFill>
              <a:srgbClr val="3465a4"/>
            </a:solidFill>
          </a:ln>
        </p:spPr>
        <p:style>
          <a:lnRef idx="0"/>
          <a:fillRef idx="0"/>
          <a:effectRef idx="0"/>
          <a:fontRef idx="minor"/>
        </p:style>
      </p:sp>
      <p:sp>
        <p:nvSpPr>
          <p:cNvPr id="107" name=""/>
          <p:cNvSpPr/>
          <p:nvPr/>
        </p:nvSpPr>
        <p:spPr>
          <a:xfrm>
            <a:off x="3796560" y="569520"/>
            <a:ext cx="1689480" cy="344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400" spc="-1" strike="noStrike">
                <a:solidFill>
                  <a:srgbClr val="000000"/>
                </a:solidFill>
                <a:latin typeface="Arial"/>
                <a:ea typeface="DejaVu Sans"/>
              </a:rPr>
              <a:t>System Fusion</a:t>
            </a:r>
            <a:endParaRPr b="0" lang="en-US" sz="2400" spc="-1" strike="noStrike">
              <a:latin typeface="Arial"/>
            </a:endParaRPr>
          </a:p>
        </p:txBody>
      </p:sp>
      <p:sp>
        <p:nvSpPr>
          <p:cNvPr id="108" name=""/>
          <p:cNvSpPr/>
          <p:nvPr/>
        </p:nvSpPr>
        <p:spPr>
          <a:xfrm>
            <a:off x="2286000" y="2157840"/>
            <a:ext cx="2513160" cy="2284560"/>
          </a:xfrm>
          <a:prstGeom prst="ellipse">
            <a:avLst/>
          </a:prstGeom>
          <a:solidFill>
            <a:srgbClr val="ffffff"/>
          </a:solidFill>
          <a:ln w="0">
            <a:solidFill>
              <a:srgbClr val="3465a4"/>
            </a:solidFill>
          </a:ln>
        </p:spPr>
        <p:style>
          <a:lnRef idx="0"/>
          <a:fillRef idx="0"/>
          <a:effectRef idx="0"/>
          <a:fontRef idx="minor"/>
        </p:style>
      </p:sp>
      <p:sp>
        <p:nvSpPr>
          <p:cNvPr id="109" name=""/>
          <p:cNvSpPr/>
          <p:nvPr/>
        </p:nvSpPr>
        <p:spPr>
          <a:xfrm>
            <a:off x="2514600" y="2615040"/>
            <a:ext cx="1827360" cy="91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Wires-X</a:t>
            </a: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(Using the Internet)</a:t>
            </a:r>
            <a:endParaRPr b="0" lang="en-US" sz="1800" spc="-1" strike="noStrike">
              <a:latin typeface="Arial"/>
            </a:endParaRPr>
          </a:p>
        </p:txBody>
      </p:sp>
      <p:sp>
        <p:nvSpPr>
          <p:cNvPr id="110" name=""/>
          <p:cNvSpPr/>
          <p:nvPr/>
        </p:nvSpPr>
        <p:spPr>
          <a:xfrm>
            <a:off x="4343400" y="2386440"/>
            <a:ext cx="2286000" cy="2284560"/>
          </a:xfrm>
          <a:prstGeom prst="ellipse">
            <a:avLst/>
          </a:prstGeom>
          <a:solidFill>
            <a:srgbClr val="ffffff"/>
          </a:solidFill>
          <a:ln w="0">
            <a:solidFill>
              <a:srgbClr val="3465a4"/>
            </a:solidFill>
          </a:ln>
        </p:spPr>
        <p:style>
          <a:lnRef idx="0"/>
          <a:fillRef idx="0"/>
          <a:effectRef idx="0"/>
          <a:fontRef idx="minor"/>
        </p:style>
      </p:sp>
      <p:sp>
        <p:nvSpPr>
          <p:cNvPr id="111" name=""/>
          <p:cNvSpPr/>
          <p:nvPr/>
        </p:nvSpPr>
        <p:spPr>
          <a:xfrm>
            <a:off x="4683960" y="3072240"/>
            <a:ext cx="2172600" cy="1141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000000"/>
                </a:solidFill>
                <a:latin typeface="Arial"/>
                <a:ea typeface="DejaVu Sans"/>
              </a:rPr>
              <a:t>C4FM</a:t>
            </a: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(Over the air or Internet)</a:t>
            </a:r>
            <a:endParaRPr b="0" lang="en-US" sz="1800" spc="-1" strike="noStrike">
              <a:latin typeface="Arial"/>
            </a:endParaRPr>
          </a:p>
        </p:txBody>
      </p:sp>
      <p:sp>
        <p:nvSpPr>
          <p:cNvPr id="112" name=""/>
          <p:cNvSpPr/>
          <p:nvPr/>
        </p:nvSpPr>
        <p:spPr>
          <a:xfrm>
            <a:off x="6971760" y="312480"/>
            <a:ext cx="2171160" cy="600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000000"/>
                </a:solidFill>
                <a:latin typeface="Arial"/>
                <a:ea typeface="DejaVu Sans"/>
              </a:rPr>
              <a:t>Who doesn’t like Venn Diagrams?</a:t>
            </a:r>
            <a:endParaRPr b="0" lang="en-US" sz="1800" spc="-1" strike="noStrike">
              <a:latin typeface="Arial"/>
            </a:endParaRPr>
          </a:p>
        </p:txBody>
      </p:sp>
      <p:sp>
        <p:nvSpPr>
          <p:cNvPr id="113" name=""/>
          <p:cNvSpPr/>
          <p:nvPr/>
        </p:nvSpPr>
        <p:spPr>
          <a:xfrm>
            <a:off x="3201120" y="3530520"/>
            <a:ext cx="1599120" cy="1598760"/>
          </a:xfrm>
          <a:prstGeom prst="ellipse">
            <a:avLst/>
          </a:prstGeom>
          <a:solidFill>
            <a:srgbClr val="ffffff"/>
          </a:solidFill>
          <a:ln w="0">
            <a:solidFill>
              <a:srgbClr val="3465a4"/>
            </a:solidFill>
          </a:ln>
        </p:spPr>
        <p:style>
          <a:lnRef idx="0"/>
          <a:fillRef idx="0"/>
          <a:effectRef idx="0"/>
          <a:fontRef idx="minor"/>
        </p:style>
        <p:txBody>
          <a:bodyPr lIns="90000" rIns="90000" tIns="45000" bIns="45000" anchor="t">
            <a:noAutofit/>
          </a:bodyPr>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PDN</a:t>
            </a: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Nodes</a:t>
            </a:r>
            <a:endParaRPr b="0" lang="en-US" sz="1800" spc="-1" strike="noStrike">
              <a:latin typeface="Arial"/>
            </a:endParaRPr>
          </a:p>
        </p:txBody>
      </p:sp>
      <p:sp>
        <p:nvSpPr>
          <p:cNvPr id="114" name=""/>
          <p:cNvSpPr/>
          <p:nvPr/>
        </p:nvSpPr>
        <p:spPr>
          <a:xfrm>
            <a:off x="3657600" y="1472040"/>
            <a:ext cx="1828800" cy="1598760"/>
          </a:xfrm>
          <a:prstGeom prst="ellipse">
            <a:avLst/>
          </a:prstGeom>
          <a:solidFill>
            <a:srgbClr val="ffffff"/>
          </a:solidFill>
          <a:ln w="0">
            <a:solidFill>
              <a:srgbClr val="3465a4"/>
            </a:solid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000000"/>
                </a:solidFill>
                <a:latin typeface="Arial"/>
                <a:ea typeface="DejaVu Sans"/>
              </a:rPr>
              <a:t>System</a:t>
            </a: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Fusion</a:t>
            </a: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Repeaters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228600" y="0"/>
            <a:ext cx="9370080" cy="1019160"/>
          </a:xfrm>
          <a:prstGeom prst="rect">
            <a:avLst/>
          </a:prstGeom>
          <a:noFill/>
          <a:ln w="0">
            <a:noFill/>
          </a:ln>
        </p:spPr>
        <p:txBody>
          <a:bodyPr lIns="0" rIns="0" tIns="0" bIns="0" anchor="ctr">
            <a:noAutofit/>
          </a:bodyPr>
          <a:p>
            <a:pPr algn="ctr">
              <a:lnSpc>
                <a:spcPct val="100000"/>
              </a:lnSpc>
              <a:buNone/>
            </a:pPr>
            <a:r>
              <a:rPr b="0" lang="en-US" sz="2800" spc="-1" strike="noStrike">
                <a:latin typeface="Arial"/>
              </a:rPr>
              <a:t>System Fusion, C4FM and WIRES-X</a:t>
            </a:r>
            <a:endParaRPr b="0" lang="en-US" sz="2800" spc="-1" strike="noStrike">
              <a:latin typeface="Arial"/>
            </a:endParaRPr>
          </a:p>
        </p:txBody>
      </p:sp>
      <p:sp>
        <p:nvSpPr>
          <p:cNvPr id="116" name="PlaceHolder 2"/>
          <p:cNvSpPr>
            <a:spLocks noGrp="1"/>
          </p:cNvSpPr>
          <p:nvPr>
            <p:ph/>
          </p:nvPr>
        </p:nvSpPr>
        <p:spPr>
          <a:xfrm>
            <a:off x="504000" y="685800"/>
            <a:ext cx="9069120" cy="4798080"/>
          </a:xfrm>
          <a:prstGeom prst="rect">
            <a:avLst/>
          </a:prstGeom>
          <a:noFill/>
          <a:ln w="0">
            <a:noFill/>
          </a:ln>
        </p:spPr>
        <p:txBody>
          <a:bodyPr lIns="0" rIns="0" tIns="0" bIns="0" anchor="t">
            <a:normAutofit fontScale="57000"/>
          </a:bodyPr>
          <a:p>
            <a:pPr>
              <a:lnSpc>
                <a:spcPct val="100000"/>
              </a:lnSpc>
              <a:spcBef>
                <a:spcPts val="1417"/>
              </a:spcBef>
              <a:buNone/>
            </a:pPr>
            <a:endParaRPr b="0" lang="en-US" sz="3200" spc="-1" strike="noStrike">
              <a:latin typeface="Arial"/>
            </a:endParaRPr>
          </a:p>
          <a:p>
            <a:pPr marL="432000" indent="-324000">
              <a:lnSpc>
                <a:spcPct val="100000"/>
              </a:lnSpc>
              <a:spcBef>
                <a:spcPts val="1417"/>
              </a:spcBef>
              <a:buClr>
                <a:srgbClr val="000000"/>
              </a:buClr>
              <a:buSzPct val="45000"/>
              <a:buFont typeface="Wingdings" charset="2"/>
              <a:buChar char=""/>
            </a:pPr>
            <a:r>
              <a:rPr b="1" lang="en-US" sz="3600" spc="-1" strike="noStrike">
                <a:latin typeface="Arial"/>
              </a:rPr>
              <a:t>System Fusion</a:t>
            </a:r>
            <a:r>
              <a:rPr b="0" lang="en-US" sz="3600" spc="-1" strike="noStrike">
                <a:latin typeface="Arial"/>
              </a:rPr>
              <a:t> is Yaesu’s digital communications mode for voice and data, including pictures. It utilizes a customized, yet open, C4FM FDMA standard. </a:t>
            </a:r>
            <a:endParaRPr b="0" lang="en-US" sz="3600" spc="-1" strike="noStrike">
              <a:latin typeface="Arial"/>
            </a:endParaRPr>
          </a:p>
          <a:p>
            <a:pPr marL="432000" indent="-324000">
              <a:lnSpc>
                <a:spcPct val="100000"/>
              </a:lnSpc>
              <a:spcBef>
                <a:spcPts val="1417"/>
              </a:spcBef>
              <a:buClr>
                <a:srgbClr val="000000"/>
              </a:buClr>
              <a:buSzPct val="45000"/>
              <a:buFont typeface="Wingdings" charset="2"/>
              <a:buChar char=""/>
            </a:pPr>
            <a:r>
              <a:rPr b="1" lang="en-US" sz="3600" spc="-1" strike="noStrike">
                <a:latin typeface="Arial"/>
              </a:rPr>
              <a:t>C4FM </a:t>
            </a:r>
            <a:r>
              <a:rPr b="0" lang="en-US" sz="3600" spc="-1" strike="noStrike">
                <a:latin typeface="Arial"/>
              </a:rPr>
              <a:t>stands for </a:t>
            </a:r>
            <a:r>
              <a:rPr b="0" i="1" lang="en-US" sz="3600" spc="-1" strike="noStrike">
                <a:latin typeface="Arial"/>
              </a:rPr>
              <a:t>Continuous Four Level Frequency Modulation</a:t>
            </a:r>
            <a:r>
              <a:rPr b="0" lang="en-US" sz="3600" spc="-1" strike="noStrike">
                <a:latin typeface="Arial"/>
              </a:rPr>
              <a:t>, which is a special type of 4FSK, which is used in conjunction with </a:t>
            </a:r>
            <a:r>
              <a:rPr b="1" lang="en-US" sz="3600" spc="-1" strike="noStrike">
                <a:latin typeface="Arial"/>
              </a:rPr>
              <a:t>FDMA</a:t>
            </a:r>
            <a:r>
              <a:rPr b="0" lang="en-US" sz="3600" spc="-1" strike="noStrike">
                <a:latin typeface="Arial"/>
              </a:rPr>
              <a:t> - </a:t>
            </a:r>
            <a:r>
              <a:rPr b="0" i="1" lang="en-US" sz="3600" spc="-1" strike="noStrike">
                <a:latin typeface="Arial"/>
              </a:rPr>
              <a:t>Frequency Division Multiple Access</a:t>
            </a:r>
            <a:r>
              <a:rPr b="0" lang="en-US" sz="3600" spc="-1" strike="noStrike">
                <a:latin typeface="Arial"/>
              </a:rPr>
              <a:t>.</a:t>
            </a:r>
            <a:endParaRPr b="0" lang="en-US" sz="36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3600" spc="-1" strike="noStrike">
                <a:latin typeface="Arial"/>
              </a:rPr>
              <a:t> </a:t>
            </a:r>
            <a:r>
              <a:rPr b="0" lang="en-US" sz="3600" spc="-1" strike="noStrike">
                <a:latin typeface="Arial"/>
              </a:rPr>
              <a:t>Yaesu System Fusion allows a repeater trustee, club or group to install a Digital Repeater that is </a:t>
            </a:r>
            <a:r>
              <a:rPr b="0" i="1" lang="en-US" sz="3600" spc="-1" strike="noStrike">
                <a:latin typeface="Arial"/>
              </a:rPr>
              <a:t>also analog</a:t>
            </a:r>
            <a:r>
              <a:rPr b="0" lang="en-US" sz="3600" spc="-1" strike="noStrike">
                <a:latin typeface="Arial"/>
              </a:rPr>
              <a:t>, thus eliminating the need for an extra frequency pair to perform digital communications. </a:t>
            </a:r>
            <a:endParaRPr b="0" lang="en-US" sz="36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3600" spc="-1" strike="noStrike">
                <a:latin typeface="Arial"/>
              </a:rPr>
              <a:t>By using the System Fusion DR-1X Repeater, the trustee can add Digital AND Analog capabilities to an existing 2-Meter or 70CM Repeater pair without the need for an additional frequency pair that is dedicated to Digital Only communications.</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title"/>
          </p:nvPr>
        </p:nvSpPr>
        <p:spPr>
          <a:xfrm>
            <a:off x="504000" y="199800"/>
            <a:ext cx="9069120" cy="509760"/>
          </a:xfrm>
          <a:prstGeom prst="rect">
            <a:avLst/>
          </a:prstGeom>
          <a:noFill/>
          <a:ln w="0">
            <a:noFill/>
          </a:ln>
        </p:spPr>
        <p:txBody>
          <a:bodyPr lIns="0" rIns="0" tIns="0" bIns="0" anchor="ctr">
            <a:noAutofit/>
          </a:bodyPr>
          <a:p>
            <a:pPr algn="ctr">
              <a:lnSpc>
                <a:spcPct val="100000"/>
              </a:lnSpc>
              <a:buNone/>
            </a:pPr>
            <a:r>
              <a:rPr b="0" lang="en-US" sz="3600" spc="-1" strike="noStrike">
                <a:latin typeface="Arial"/>
              </a:rPr>
              <a:t>Sample WIRES-X Scenario</a:t>
            </a:r>
            <a:endParaRPr b="0" lang="en-US" sz="3600" spc="-1" strike="noStrike">
              <a:latin typeface="Arial"/>
            </a:endParaRPr>
          </a:p>
        </p:txBody>
      </p:sp>
      <p:sp>
        <p:nvSpPr>
          <p:cNvPr id="118" name="PlaceHolder 2"/>
          <p:cNvSpPr>
            <a:spLocks noGrp="1"/>
          </p:cNvSpPr>
          <p:nvPr>
            <p:ph/>
          </p:nvPr>
        </p:nvSpPr>
        <p:spPr>
          <a:xfrm>
            <a:off x="504000" y="914400"/>
            <a:ext cx="9069120" cy="1140480"/>
          </a:xfrm>
          <a:prstGeom prst="rect">
            <a:avLst/>
          </a:prstGeom>
          <a:noFill/>
          <a:ln w="0">
            <a:noFill/>
          </a:ln>
        </p:spPr>
        <p:txBody>
          <a:bodyPr lIns="0" rIns="0" tIns="0" bIns="0" anchor="t">
            <a:normAutofit fontScale="34000"/>
          </a:bodyPr>
          <a:p>
            <a:pPr>
              <a:lnSpc>
                <a:spcPct val="100000"/>
              </a:lnSpc>
              <a:spcBef>
                <a:spcPts val="1417"/>
              </a:spcBef>
              <a:buNone/>
            </a:pPr>
            <a:r>
              <a:rPr b="0" lang="en-US" sz="5400" spc="-1" strike="noStrike">
                <a:latin typeface="Arial"/>
              </a:rPr>
              <a:t>For WIRES-X, an amateur node station connecting to the Internet is used as the access point and connects the wireless communication to the Internet. Users' stations can communicate with other amateur stations all over the world using a node within the radio wave range.</a:t>
            </a:r>
            <a:endParaRPr b="0" lang="en-US" sz="5400" spc="-1" strike="noStrike">
              <a:latin typeface="Arial"/>
            </a:endParaRPr>
          </a:p>
        </p:txBody>
      </p:sp>
      <p:pic>
        <p:nvPicPr>
          <p:cNvPr id="119" name="" descr=""/>
          <p:cNvPicPr/>
          <p:nvPr/>
        </p:nvPicPr>
        <p:blipFill>
          <a:blip r:embed="rId1"/>
          <a:srcRect l="0" t="6797" r="0" b="18261"/>
          <a:stretch/>
        </p:blipFill>
        <p:spPr>
          <a:xfrm>
            <a:off x="257760" y="2208240"/>
            <a:ext cx="9569520" cy="32756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title"/>
          </p:nvPr>
        </p:nvSpPr>
        <p:spPr>
          <a:xfrm>
            <a:off x="362160" y="-63000"/>
            <a:ext cx="9071280" cy="565560"/>
          </a:xfrm>
          <a:prstGeom prst="rect">
            <a:avLst/>
          </a:prstGeom>
          <a:noFill/>
          <a:ln w="0">
            <a:noFill/>
          </a:ln>
        </p:spPr>
        <p:txBody>
          <a:bodyPr numCol="1" spcCol="0" lIns="0" rIns="0" tIns="45000" bIns="0" anchor="b">
            <a:noAutofit/>
          </a:bodyPr>
          <a:p>
            <a:pPr>
              <a:lnSpc>
                <a:spcPct val="100000"/>
              </a:lnSpc>
              <a:buNone/>
            </a:pPr>
            <a:br>
              <a:rPr sz="5000"/>
            </a:br>
            <a:r>
              <a:rPr b="0" lang="en-US" sz="5000" spc="-1" strike="noStrike">
                <a:solidFill>
                  <a:srgbClr val="04617b"/>
                </a:solidFill>
                <a:latin typeface="Calibri"/>
              </a:rPr>
              <a:t>                     </a:t>
            </a:r>
            <a:r>
              <a:rPr b="0" lang="en-US" sz="3200" spc="-1" strike="noStrike">
                <a:solidFill>
                  <a:srgbClr val="04617b"/>
                </a:solidFill>
                <a:latin typeface="Calibri"/>
              </a:rPr>
              <a:t> </a:t>
            </a:r>
            <a:r>
              <a:rPr b="0" lang="en-US" sz="3200" spc="-1" strike="noStrike">
                <a:solidFill>
                  <a:srgbClr val="04617b"/>
                </a:solidFill>
                <a:latin typeface="Calibri"/>
              </a:rPr>
              <a:t>More About Wires-X</a:t>
            </a:r>
            <a:endParaRPr b="0" lang="en-US" sz="3200" spc="-1" strike="noStrike">
              <a:latin typeface="Arial"/>
            </a:endParaRPr>
          </a:p>
        </p:txBody>
      </p:sp>
      <p:sp>
        <p:nvSpPr>
          <p:cNvPr id="121" name="PlaceHolder 2"/>
          <p:cNvSpPr>
            <a:spLocks noGrp="1"/>
          </p:cNvSpPr>
          <p:nvPr>
            <p:ph/>
          </p:nvPr>
        </p:nvSpPr>
        <p:spPr>
          <a:xfrm>
            <a:off x="362160" y="234360"/>
            <a:ext cx="9071280" cy="4793760"/>
          </a:xfrm>
          <a:prstGeom prst="rect">
            <a:avLst/>
          </a:prstGeom>
          <a:noFill/>
          <a:ln w="0">
            <a:noFill/>
          </a:ln>
        </p:spPr>
        <p:txBody>
          <a:bodyPr numCol="1" spcCol="0" lIns="90000" rIns="90000" tIns="45000" bIns="45000" anchor="t">
            <a:noAutofit/>
          </a:bodyPr>
          <a:p>
            <a:pPr>
              <a:lnSpc>
                <a:spcPct val="100000"/>
              </a:lnSpc>
              <a:spcBef>
                <a:spcPts val="380"/>
              </a:spcBef>
              <a:buNone/>
            </a:pPr>
            <a:endParaRPr b="0" lang="en-US" sz="1900" spc="-1" strike="noStrike">
              <a:latin typeface="Arial"/>
            </a:endParaRPr>
          </a:p>
          <a:p>
            <a:pPr marL="272880" indent="-272880">
              <a:lnSpc>
                <a:spcPct val="100000"/>
              </a:lnSpc>
              <a:spcBef>
                <a:spcPts val="380"/>
              </a:spcBef>
              <a:buClr>
                <a:srgbClr val="0bd0d9"/>
              </a:buClr>
              <a:buSzPct val="95000"/>
              <a:buFont typeface="Wingdings 2" charset="2"/>
              <a:buChar char=""/>
            </a:pPr>
            <a:r>
              <a:rPr b="0" lang="en-US" sz="1900" spc="-1" strike="noStrike" u="sng">
                <a:solidFill>
                  <a:srgbClr val="000000"/>
                </a:solidFill>
                <a:uFillTx/>
                <a:latin typeface="Arial"/>
              </a:rPr>
              <a:t>Wires X</a:t>
            </a:r>
            <a:r>
              <a:rPr b="0" lang="en-US" sz="1900" spc="-1" strike="noStrike">
                <a:solidFill>
                  <a:srgbClr val="000000"/>
                </a:solidFill>
                <a:latin typeface="Arial"/>
              </a:rPr>
              <a:t> – (</a:t>
            </a:r>
            <a:r>
              <a:rPr b="0" i="1" lang="en-US" sz="1900" spc="-1" strike="noStrike">
                <a:solidFill>
                  <a:srgbClr val="000000"/>
                </a:solidFill>
                <a:latin typeface="Arial"/>
              </a:rPr>
              <a:t>Wide-coverage Internet Repeater Enhancement System</a:t>
            </a:r>
            <a:r>
              <a:rPr b="0" lang="en-US" sz="1900" spc="-1" strike="noStrike">
                <a:solidFill>
                  <a:srgbClr val="000000"/>
                </a:solidFill>
                <a:latin typeface="Arial"/>
              </a:rPr>
              <a:t>) is an Internet communication system which expands the range of repeaters and nodes. </a:t>
            </a:r>
            <a:endParaRPr b="0" lang="en-US" sz="1900" spc="-1" strike="noStrike">
              <a:latin typeface="Arial"/>
            </a:endParaRPr>
          </a:p>
          <a:p>
            <a:pPr>
              <a:lnSpc>
                <a:spcPct val="100000"/>
              </a:lnSpc>
              <a:spcBef>
                <a:spcPts val="201"/>
              </a:spcBef>
              <a:buNone/>
              <a:tabLst>
                <a:tab algn="l" pos="0"/>
              </a:tabLst>
            </a:pPr>
            <a:endParaRPr b="0" lang="en-US" sz="1000" spc="-1" strike="noStrike">
              <a:latin typeface="Arial"/>
            </a:endParaRPr>
          </a:p>
          <a:p>
            <a:pPr marL="272880" indent="-272880">
              <a:lnSpc>
                <a:spcPct val="100000"/>
              </a:lnSpc>
              <a:spcBef>
                <a:spcPts val="380"/>
              </a:spcBef>
              <a:buClr>
                <a:srgbClr val="0bd0d9"/>
              </a:buClr>
              <a:buSzPct val="95000"/>
              <a:buFont typeface="Wingdings 2" charset="2"/>
              <a:buChar char=""/>
              <a:tabLst>
                <a:tab algn="l" pos="0"/>
              </a:tabLst>
            </a:pPr>
            <a:r>
              <a:rPr b="0" lang="en-US" sz="1900" spc="-1" strike="noStrike" u="sng">
                <a:solidFill>
                  <a:srgbClr val="000000"/>
                </a:solidFill>
                <a:uFillTx/>
                <a:latin typeface="Arial"/>
              </a:rPr>
              <a:t>WIRES-X Node </a:t>
            </a:r>
            <a:r>
              <a:rPr b="0" lang="en-US" sz="1900" spc="-1" strike="noStrike">
                <a:solidFill>
                  <a:srgbClr val="000000"/>
                </a:solidFill>
                <a:latin typeface="Arial"/>
              </a:rPr>
              <a:t>- An amateur “Node” station is  where you use of one of Yaesu’s C4FM Fusion model radios connected to the internet using Yaesu’s software to link world-wide.</a:t>
            </a:r>
            <a:endParaRPr b="0" lang="en-US" sz="1900" spc="-1" strike="noStrike">
              <a:latin typeface="Arial"/>
            </a:endParaRPr>
          </a:p>
          <a:p>
            <a:pPr>
              <a:lnSpc>
                <a:spcPct val="100000"/>
              </a:lnSpc>
              <a:spcBef>
                <a:spcPts val="201"/>
              </a:spcBef>
              <a:buNone/>
              <a:tabLst>
                <a:tab algn="l" pos="0"/>
              </a:tabLst>
            </a:pPr>
            <a:endParaRPr b="0" lang="en-US" sz="1000" spc="-1" strike="noStrike">
              <a:latin typeface="Arial"/>
            </a:endParaRPr>
          </a:p>
          <a:p>
            <a:pPr marL="272880" indent="-272880">
              <a:lnSpc>
                <a:spcPct val="100000"/>
              </a:lnSpc>
              <a:spcBef>
                <a:spcPts val="380"/>
              </a:spcBef>
              <a:buClr>
                <a:srgbClr val="0bd0d9"/>
              </a:buClr>
              <a:buSzPct val="95000"/>
              <a:buFont typeface="Wingdings 2" charset="2"/>
              <a:buChar char=""/>
              <a:tabLst>
                <a:tab algn="l" pos="0"/>
              </a:tabLst>
            </a:pPr>
            <a:r>
              <a:rPr b="0" lang="en-US" sz="1900" spc="-1" strike="noStrike">
                <a:solidFill>
                  <a:srgbClr val="000000"/>
                </a:solidFill>
                <a:latin typeface="Arial"/>
              </a:rPr>
              <a:t>Amateur stations can communicate with other amateur stations using a node radio either on RF simplex or direct using a microphone.  This is referred to as a PDN. (see next bullet below)</a:t>
            </a:r>
            <a:endParaRPr b="0" lang="en-US" sz="1900" spc="-1" strike="noStrike">
              <a:latin typeface="Arial"/>
            </a:endParaRPr>
          </a:p>
          <a:p>
            <a:pPr>
              <a:lnSpc>
                <a:spcPct val="100000"/>
              </a:lnSpc>
              <a:spcBef>
                <a:spcPts val="201"/>
              </a:spcBef>
              <a:buNone/>
              <a:tabLst>
                <a:tab algn="l" pos="0"/>
              </a:tabLst>
            </a:pPr>
            <a:endParaRPr b="0" lang="en-US" sz="1000" spc="-1" strike="noStrike">
              <a:latin typeface="Arial"/>
            </a:endParaRPr>
          </a:p>
          <a:p>
            <a:pPr marL="272880" indent="-272880">
              <a:lnSpc>
                <a:spcPct val="100000"/>
              </a:lnSpc>
              <a:spcBef>
                <a:spcPts val="380"/>
              </a:spcBef>
              <a:buClr>
                <a:srgbClr val="0bd0d9"/>
              </a:buClr>
              <a:buSzPct val="95000"/>
              <a:buFont typeface="Wingdings 2" charset="2"/>
              <a:buChar char=""/>
              <a:tabLst>
                <a:tab algn="l" pos="0"/>
              </a:tabLst>
            </a:pPr>
            <a:r>
              <a:rPr b="0" lang="en-US" sz="1900" spc="-1" strike="noStrike" u="sng">
                <a:solidFill>
                  <a:srgbClr val="000000"/>
                </a:solidFill>
                <a:uFillTx/>
                <a:latin typeface="Arial"/>
              </a:rPr>
              <a:t>PDN – Personal Digital Node </a:t>
            </a:r>
            <a:r>
              <a:rPr b="0" lang="en-US" sz="1900" spc="-1" strike="noStrike">
                <a:solidFill>
                  <a:srgbClr val="000000"/>
                </a:solidFill>
                <a:latin typeface="Arial"/>
              </a:rPr>
              <a:t>– Capable of using your own C4FM Fusion radio to connect to Wires X without going through a repeater.</a:t>
            </a:r>
            <a:endParaRPr b="0" lang="en-US" sz="1900" spc="-1" strike="noStrike">
              <a:latin typeface="Arial"/>
            </a:endParaRPr>
          </a:p>
          <a:p>
            <a:pPr>
              <a:lnSpc>
                <a:spcPct val="100000"/>
              </a:lnSpc>
              <a:spcBef>
                <a:spcPts val="201"/>
              </a:spcBef>
              <a:buNone/>
              <a:tabLst>
                <a:tab algn="l" pos="0"/>
              </a:tabLst>
            </a:pPr>
            <a:endParaRPr b="0" lang="en-US" sz="1000" spc="-1" strike="noStrike">
              <a:latin typeface="Arial"/>
            </a:endParaRPr>
          </a:p>
          <a:p>
            <a:pPr marL="272880" indent="-272880">
              <a:lnSpc>
                <a:spcPct val="100000"/>
              </a:lnSpc>
              <a:spcBef>
                <a:spcPts val="380"/>
              </a:spcBef>
              <a:buClr>
                <a:srgbClr val="0bd0d9"/>
              </a:buClr>
              <a:buSzPct val="95000"/>
              <a:buFont typeface="Wingdings 2" charset="2"/>
              <a:buChar char=""/>
              <a:tabLst>
                <a:tab algn="l" pos="0"/>
              </a:tabLst>
            </a:pPr>
            <a:r>
              <a:rPr b="0" lang="en-US" sz="1900" spc="-1" strike="noStrike">
                <a:solidFill>
                  <a:srgbClr val="000000"/>
                </a:solidFill>
                <a:latin typeface="Arial"/>
              </a:rPr>
              <a:t> </a:t>
            </a:r>
            <a:r>
              <a:rPr b="0" lang="en-US" sz="1900" spc="-1" strike="noStrike" u="sng">
                <a:solidFill>
                  <a:srgbClr val="000000"/>
                </a:solidFill>
                <a:uFillTx/>
                <a:latin typeface="Arial"/>
              </a:rPr>
              <a:t>A Wires X box (HRI-200) </a:t>
            </a:r>
            <a:r>
              <a:rPr b="0" lang="en-US" sz="1900" spc="-1" strike="noStrike">
                <a:solidFill>
                  <a:srgbClr val="000000"/>
                </a:solidFill>
                <a:latin typeface="Arial"/>
              </a:rPr>
              <a:t>is only required when operating a room capable of having multiple connections generally used for repeater applications requiring several inbound connections.</a:t>
            </a:r>
            <a:r>
              <a:rPr b="0" lang="en-US" sz="1900" spc="-1" strike="noStrike">
                <a:solidFill>
                  <a:srgbClr val="000000"/>
                </a:solidFill>
                <a:latin typeface="Arial"/>
              </a:rPr>
              <a:t>	</a:t>
            </a:r>
            <a:r>
              <a:rPr b="0" lang="en-US" sz="1900" spc="-1" strike="noStrike">
                <a:solidFill>
                  <a:srgbClr val="000000"/>
                </a:solidFill>
                <a:latin typeface="Arial"/>
              </a:rPr>
              <a:t> </a:t>
            </a:r>
            <a:endParaRPr b="0" lang="en-US" sz="1900" spc="-1" strike="noStrike">
              <a:latin typeface="Arial"/>
            </a:endParaRPr>
          </a:p>
          <a:p>
            <a:pPr>
              <a:lnSpc>
                <a:spcPct val="100000"/>
              </a:lnSpc>
              <a:spcBef>
                <a:spcPts val="380"/>
              </a:spcBef>
              <a:buNone/>
              <a:tabLst>
                <a:tab algn="l" pos="0"/>
              </a:tabLst>
            </a:pPr>
            <a:endParaRPr b="0" lang="en-US" sz="1900" spc="-1" strike="noStrike">
              <a:latin typeface="Arial"/>
            </a:endParaRPr>
          </a:p>
          <a:p>
            <a:pPr>
              <a:lnSpc>
                <a:spcPct val="100000"/>
              </a:lnSpc>
              <a:spcBef>
                <a:spcPts val="519"/>
              </a:spcBef>
              <a:buNone/>
              <a:tabLst>
                <a:tab algn="l" pos="0"/>
              </a:tabLst>
            </a:pPr>
            <a:endParaRPr b="0" lang="en-US" sz="2600" spc="-1" strike="noStrike">
              <a:latin typeface="Arial"/>
            </a:endParaRPr>
          </a:p>
          <a:p>
            <a:pPr>
              <a:lnSpc>
                <a:spcPct val="100000"/>
              </a:lnSpc>
              <a:spcBef>
                <a:spcPts val="519"/>
              </a:spcBef>
              <a:buNone/>
              <a:tabLst>
                <a:tab algn="l" pos="0"/>
              </a:tabLst>
            </a:pPr>
            <a:endParaRPr b="0" lang="en-US" sz="2600" spc="-1" strike="noStrike">
              <a:latin typeface="Arial"/>
            </a:endParaRPr>
          </a:p>
        </p:txBody>
      </p:sp>
      <p:sp>
        <p:nvSpPr>
          <p:cNvPr id="122" name="AutoShape 2"/>
          <p:cNvSpPr/>
          <p:nvPr/>
        </p:nvSpPr>
        <p:spPr>
          <a:xfrm>
            <a:off x="-146520" y="56520"/>
            <a:ext cx="334800" cy="250920"/>
          </a:xfrm>
          <a:prstGeom prst="rect">
            <a:avLst/>
          </a:prstGeom>
          <a:noFill/>
          <a:ln w="0">
            <a:noFill/>
          </a:ln>
        </p:spPr>
        <p:style>
          <a:lnRef idx="0"/>
          <a:fillRef idx="0"/>
          <a:effectRef idx="0"/>
          <a:fontRef idx="minor"/>
        </p:style>
      </p:sp>
      <p:sp>
        <p:nvSpPr>
          <p:cNvPr id="123" name="AutoShape 4"/>
          <p:cNvSpPr/>
          <p:nvPr/>
        </p:nvSpPr>
        <p:spPr>
          <a:xfrm>
            <a:off x="20880" y="182160"/>
            <a:ext cx="334800" cy="250920"/>
          </a:xfrm>
          <a:prstGeom prst="rect">
            <a:avLst/>
          </a:prstGeom>
          <a:noFill/>
          <a:ln w="0">
            <a:noFill/>
          </a:ln>
        </p:spPr>
        <p:style>
          <a:lnRef idx="0"/>
          <a:fillRef idx="0"/>
          <a:effectRef idx="0"/>
          <a:fontRef idx="minor"/>
        </p:style>
      </p:sp>
      <p:pic>
        <p:nvPicPr>
          <p:cNvPr id="124" name="Picture 1" descr=""/>
          <p:cNvPicPr/>
          <p:nvPr/>
        </p:nvPicPr>
        <p:blipFill>
          <a:blip r:embed="rId1"/>
          <a:stretch/>
        </p:blipFill>
        <p:spPr>
          <a:xfrm>
            <a:off x="20880" y="0"/>
            <a:ext cx="893520" cy="628920"/>
          </a:xfrm>
          <a:prstGeom prst="rect">
            <a:avLst/>
          </a:prstGeom>
          <a:ln w="0">
            <a:noFill/>
          </a:ln>
        </p:spPr>
      </p:pic>
      <p:pic>
        <p:nvPicPr>
          <p:cNvPr id="125" name="Picture 9" descr=""/>
          <p:cNvPicPr/>
          <p:nvPr/>
        </p:nvPicPr>
        <p:blipFill>
          <a:blip r:embed="rId2"/>
          <a:stretch/>
        </p:blipFill>
        <p:spPr>
          <a:xfrm>
            <a:off x="8458200" y="0"/>
            <a:ext cx="1605600" cy="5727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0"/>
            <a:ext cx="9069120" cy="683640"/>
          </a:xfrm>
          <a:prstGeom prst="rect">
            <a:avLst/>
          </a:prstGeom>
          <a:noFill/>
          <a:ln w="0">
            <a:noFill/>
          </a:ln>
        </p:spPr>
        <p:txBody>
          <a:bodyPr lIns="0" rIns="0" tIns="0" bIns="0" anchor="ctr">
            <a:noAutofit/>
          </a:bodyPr>
          <a:p>
            <a:pPr algn="ctr">
              <a:lnSpc>
                <a:spcPct val="100000"/>
              </a:lnSpc>
              <a:buNone/>
            </a:pPr>
            <a:r>
              <a:rPr b="0" lang="en-US" sz="2800" spc="-1" strike="noStrike">
                <a:latin typeface="Arial"/>
              </a:rPr>
              <a:t>Register with Yaesu to get a WIRES-X ID</a:t>
            </a:r>
            <a:endParaRPr b="0" lang="en-US" sz="2800" spc="-1" strike="noStrike">
              <a:latin typeface="Arial"/>
            </a:endParaRPr>
          </a:p>
        </p:txBody>
      </p:sp>
      <p:pic>
        <p:nvPicPr>
          <p:cNvPr id="127" name="" descr=""/>
          <p:cNvPicPr/>
          <p:nvPr/>
        </p:nvPicPr>
        <p:blipFill>
          <a:blip r:embed="rId1"/>
          <a:srcRect l="20309" t="24227" r="25220" b="7156"/>
          <a:stretch/>
        </p:blipFill>
        <p:spPr>
          <a:xfrm>
            <a:off x="685800" y="685800"/>
            <a:ext cx="8684640" cy="49827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130</TotalTime>
  <Application>LibreOffice/7.3.7.2$Windows_X86_64 LibreOffice_project/e114eadc50a9ff8d8c8a0567d6da8f454beeb84f</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2024-03-06T16:01:16Z</dcterms:created>
  <dc:creator/>
  <dc:description/>
  <dc:language>en-US</dc:language>
  <cp:lastModifiedBy/>
  <dcterms:modified xsi:type="dcterms:W3CDTF">2024-03-15T14:04:13Z</dcterms:modified>
  <cp:revision>27</cp:revision>
  <dc:subject/>
  <dc:title/>
</cp:coreProperties>
</file>

<file path=docProps/custom.xml><?xml version="1.0" encoding="utf-8"?>
<Properties xmlns="http://schemas.openxmlformats.org/officeDocument/2006/custom-properties" xmlns:vt="http://schemas.openxmlformats.org/officeDocument/2006/docPropsVTypes"/>
</file>